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Slab"/>
      <p:regular r:id="rId18"/>
      <p:bold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hshlKhq9PKeSZgag0YLsnkACSi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Slab-bold.fntdata"/><Relationship Id="rId6" Type="http://schemas.openxmlformats.org/officeDocument/2006/relationships/slide" Target="slides/slide2.xml"/><Relationship Id="rId18" Type="http://schemas.openxmlformats.org/officeDocument/2006/relationships/font" Target="fonts/RobotoSlab-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org_Duffing" TargetMode="External"/><Relationship Id="rId3" Type="http://schemas.openxmlformats.org/officeDocument/2006/relationships/hyperlink" Target="https://en.wikipedia.org/wiki/Non-linear" TargetMode="External"/><Relationship Id="rId4" Type="http://schemas.openxmlformats.org/officeDocument/2006/relationships/hyperlink" Target="https://en.wikipedia.org/wiki/Differential_equation" TargetMode="External"/><Relationship Id="rId5" Type="http://schemas.openxmlformats.org/officeDocument/2006/relationships/hyperlink" Target="https://en.wikipedia.org/wiki/Harmonic_oscillato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org_Duffing" TargetMode="External"/><Relationship Id="rId3" Type="http://schemas.openxmlformats.org/officeDocument/2006/relationships/hyperlink" Target="https://en.wikipedia.org/wiki/Non-linear" TargetMode="External"/><Relationship Id="rId4" Type="http://schemas.openxmlformats.org/officeDocument/2006/relationships/hyperlink" Target="https://en.wikipedia.org/wiki/Differential_equation" TargetMode="External"/><Relationship Id="rId5" Type="http://schemas.openxmlformats.org/officeDocument/2006/relationships/hyperlink" Target="https://en.wikipedia.org/wiki/Harmonic_oscillato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alileo_Galilei" TargetMode="External"/><Relationship Id="rId3" Type="http://schemas.openxmlformats.org/officeDocument/2006/relationships/hyperlink" Target="https://en.wikipedia.org/wiki/Leonardo_da_Vinci" TargetMode="External"/><Relationship Id="rId4" Type="http://schemas.openxmlformats.org/officeDocument/2006/relationships/hyperlink" Target="https://en.wikipedia.org/wiki/Hooke%27s_law" TargetMode="External"/><Relationship Id="rId10" Type="http://schemas.openxmlformats.org/officeDocument/2006/relationships/hyperlink" Target="https://en.wikipedia.org/wiki/Euler%E2%80%93Bernoulli_beam_theory#cite_note-4" TargetMode="External"/><Relationship Id="rId9" Type="http://schemas.openxmlformats.org/officeDocument/2006/relationships/hyperlink" Target="https://en.wikipedia.org/wiki/Daniel_Bernoulli" TargetMode="External"/><Relationship Id="rId5" Type="http://schemas.openxmlformats.org/officeDocument/2006/relationships/hyperlink" Target="https://en.wikipedia.org/wiki/Calculus" TargetMode="External"/><Relationship Id="rId6" Type="http://schemas.openxmlformats.org/officeDocument/2006/relationships/hyperlink" Target="https://en.wikipedia.org/wiki/Euler%E2%80%93Bernoulli_beam_theory#cite_note-3" TargetMode="External"/><Relationship Id="rId7" Type="http://schemas.openxmlformats.org/officeDocument/2006/relationships/hyperlink" Target="https://en.wikipedia.org/wiki/Jacob_Bernoulli" TargetMode="External"/><Relationship Id="rId8" Type="http://schemas.openxmlformats.org/officeDocument/2006/relationships/hyperlink" Target="https://en.wikipedia.org/wiki/Leonhard_Eule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umerical_analysis" TargetMode="External"/><Relationship Id="rId3" Type="http://schemas.openxmlformats.org/officeDocument/2006/relationships/hyperlink" Target="https://en.wikipedia.org/wiki/Differential_equations" TargetMode="External"/><Relationship Id="rId4" Type="http://schemas.openxmlformats.org/officeDocument/2006/relationships/hyperlink" Target="https://en.wikipedia.org/wiki/Derivative" TargetMode="External"/><Relationship Id="rId11" Type="http://schemas.openxmlformats.org/officeDocument/2006/relationships/hyperlink" Target="https://en.wikipedia.org/wiki/Jost_B%C3%BCrgi" TargetMode="External"/><Relationship Id="rId10" Type="http://schemas.openxmlformats.org/officeDocument/2006/relationships/hyperlink" Target="https://de.wikipedia.org/wiki/K%C3%A1roly_Jordan" TargetMode="External"/><Relationship Id="rId12" Type="http://schemas.openxmlformats.org/officeDocument/2006/relationships/hyperlink" Target="https://en.wikipedia.org/wiki/Isaac_Newton" TargetMode="External"/><Relationship Id="rId9" Type="http://schemas.openxmlformats.org/officeDocument/2006/relationships/hyperlink" Target="https://en.wikipedia.org/w/index.php?title=K%C3%A1roly_Jordan&amp;action=edit&amp;redlink=1" TargetMode="External"/><Relationship Id="rId5" Type="http://schemas.openxmlformats.org/officeDocument/2006/relationships/hyperlink" Target="https://en.wikipedia.org/wiki/Finite_difference_approximation" TargetMode="External"/><Relationship Id="rId6" Type="http://schemas.openxmlformats.org/officeDocument/2006/relationships/hyperlink" Target="https://en.wikipedia.org/wiki/Brook_Taylor" TargetMode="External"/><Relationship Id="rId7" Type="http://schemas.openxmlformats.org/officeDocument/2006/relationships/hyperlink" Target="https://en.wikipedia.org/wiki/George_Boole" TargetMode="External"/><Relationship Id="rId8" Type="http://schemas.openxmlformats.org/officeDocument/2006/relationships/hyperlink" Target="https://en.wikipedia.org/wiki/L._M._Milne-Thoms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umerical_analysis" TargetMode="External"/><Relationship Id="rId3" Type="http://schemas.openxmlformats.org/officeDocument/2006/relationships/hyperlink" Target="https://en.wikipedia.org/wiki/Differential_equations" TargetMode="External"/><Relationship Id="rId4" Type="http://schemas.openxmlformats.org/officeDocument/2006/relationships/hyperlink" Target="https://en.wikipedia.org/wiki/Derivative" TargetMode="External"/><Relationship Id="rId11" Type="http://schemas.openxmlformats.org/officeDocument/2006/relationships/hyperlink" Target="https://en.wikipedia.org/wiki/Jost_B%C3%BCrgi" TargetMode="External"/><Relationship Id="rId10" Type="http://schemas.openxmlformats.org/officeDocument/2006/relationships/hyperlink" Target="https://de.wikipedia.org/wiki/K%C3%A1roly_Jordan" TargetMode="External"/><Relationship Id="rId12" Type="http://schemas.openxmlformats.org/officeDocument/2006/relationships/hyperlink" Target="https://en.wikipedia.org/wiki/Isaac_Newton" TargetMode="External"/><Relationship Id="rId9" Type="http://schemas.openxmlformats.org/officeDocument/2006/relationships/hyperlink" Target="https://en.wikipedia.org/w/index.php?title=K%C3%A1roly_Jordan&amp;action=edit&amp;redlink=1" TargetMode="External"/><Relationship Id="rId5" Type="http://schemas.openxmlformats.org/officeDocument/2006/relationships/hyperlink" Target="https://en.wikipedia.org/wiki/Finite_difference_approximation" TargetMode="External"/><Relationship Id="rId6" Type="http://schemas.openxmlformats.org/officeDocument/2006/relationships/hyperlink" Target="https://en.wikipedia.org/wiki/Brook_Taylor" TargetMode="External"/><Relationship Id="rId7" Type="http://schemas.openxmlformats.org/officeDocument/2006/relationships/hyperlink" Target="https://en.wikipedia.org/wiki/George_Boole" TargetMode="External"/><Relationship Id="rId8" Type="http://schemas.openxmlformats.org/officeDocument/2006/relationships/hyperlink" Target="https://en.wikipedia.org/wiki/L._M._Milne-Thoms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umerical_analysis" TargetMode="External"/><Relationship Id="rId3" Type="http://schemas.openxmlformats.org/officeDocument/2006/relationships/hyperlink" Target="https://en.wikipedia.org/wiki/Differential_equations" TargetMode="External"/><Relationship Id="rId4" Type="http://schemas.openxmlformats.org/officeDocument/2006/relationships/hyperlink" Target="https://en.wikipedia.org/wiki/Derivative" TargetMode="External"/><Relationship Id="rId11" Type="http://schemas.openxmlformats.org/officeDocument/2006/relationships/hyperlink" Target="https://en.wikipedia.org/wiki/Jost_B%C3%BCrgi" TargetMode="External"/><Relationship Id="rId10" Type="http://schemas.openxmlformats.org/officeDocument/2006/relationships/hyperlink" Target="https://de.wikipedia.org/wiki/K%C3%A1roly_Jordan" TargetMode="External"/><Relationship Id="rId12" Type="http://schemas.openxmlformats.org/officeDocument/2006/relationships/hyperlink" Target="https://en.wikipedia.org/wiki/Isaac_Newton" TargetMode="External"/><Relationship Id="rId9" Type="http://schemas.openxmlformats.org/officeDocument/2006/relationships/hyperlink" Target="https://en.wikipedia.org/w/index.php?title=K%C3%A1roly_Jordan&amp;action=edit&amp;redlink=1" TargetMode="External"/><Relationship Id="rId5" Type="http://schemas.openxmlformats.org/officeDocument/2006/relationships/hyperlink" Target="https://en.wikipedia.org/wiki/Finite_difference_approximation" TargetMode="External"/><Relationship Id="rId6" Type="http://schemas.openxmlformats.org/officeDocument/2006/relationships/hyperlink" Target="https://en.wikipedia.org/wiki/Brook_Taylor" TargetMode="External"/><Relationship Id="rId7" Type="http://schemas.openxmlformats.org/officeDocument/2006/relationships/hyperlink" Target="https://en.wikipedia.org/wiki/George_Boole" TargetMode="External"/><Relationship Id="rId8" Type="http://schemas.openxmlformats.org/officeDocument/2006/relationships/hyperlink" Target="https://en.wikipedia.org/wiki/L._M._Milne-Thoms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umerical_analysis" TargetMode="External"/><Relationship Id="rId3" Type="http://schemas.openxmlformats.org/officeDocument/2006/relationships/hyperlink" Target="https://en.wikipedia.org/wiki/Differential_equations" TargetMode="External"/><Relationship Id="rId4" Type="http://schemas.openxmlformats.org/officeDocument/2006/relationships/hyperlink" Target="https://en.wikipedia.org/wiki/Derivative" TargetMode="External"/><Relationship Id="rId11" Type="http://schemas.openxmlformats.org/officeDocument/2006/relationships/hyperlink" Target="https://en.wikipedia.org/wiki/Jost_B%C3%BCrgi" TargetMode="External"/><Relationship Id="rId10" Type="http://schemas.openxmlformats.org/officeDocument/2006/relationships/hyperlink" Target="https://de.wikipedia.org/wiki/K%C3%A1roly_Jordan" TargetMode="External"/><Relationship Id="rId12" Type="http://schemas.openxmlformats.org/officeDocument/2006/relationships/hyperlink" Target="https://en.wikipedia.org/wiki/Isaac_Newton" TargetMode="External"/><Relationship Id="rId9" Type="http://schemas.openxmlformats.org/officeDocument/2006/relationships/hyperlink" Target="https://en.wikipedia.org/w/index.php?title=K%C3%A1roly_Jordan&amp;action=edit&amp;redlink=1" TargetMode="External"/><Relationship Id="rId5" Type="http://schemas.openxmlformats.org/officeDocument/2006/relationships/hyperlink" Target="https://en.wikipedia.org/wiki/Finite_difference_approximation" TargetMode="External"/><Relationship Id="rId6" Type="http://schemas.openxmlformats.org/officeDocument/2006/relationships/hyperlink" Target="https://en.wikipedia.org/wiki/Brook_Taylor" TargetMode="External"/><Relationship Id="rId7" Type="http://schemas.openxmlformats.org/officeDocument/2006/relationships/hyperlink" Target="https://en.wikipedia.org/wiki/George_Boole" TargetMode="External"/><Relationship Id="rId8" Type="http://schemas.openxmlformats.org/officeDocument/2006/relationships/hyperlink" Target="https://en.wikipedia.org/wiki/L._M._Milne-Thoms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alileo_Galilei" TargetMode="External"/><Relationship Id="rId3" Type="http://schemas.openxmlformats.org/officeDocument/2006/relationships/hyperlink" Target="https://en.wikipedia.org/wiki/Leonardo_da_Vinci" TargetMode="External"/><Relationship Id="rId4" Type="http://schemas.openxmlformats.org/officeDocument/2006/relationships/hyperlink" Target="https://en.wikipedia.org/wiki/Hooke%27s_law" TargetMode="External"/><Relationship Id="rId10" Type="http://schemas.openxmlformats.org/officeDocument/2006/relationships/hyperlink" Target="https://en.wikipedia.org/wiki/Euler%E2%80%93Bernoulli_beam_theory#cite_note-4" TargetMode="External"/><Relationship Id="rId9" Type="http://schemas.openxmlformats.org/officeDocument/2006/relationships/hyperlink" Target="https://en.wikipedia.org/wiki/Daniel_Bernoulli" TargetMode="External"/><Relationship Id="rId5" Type="http://schemas.openxmlformats.org/officeDocument/2006/relationships/hyperlink" Target="https://en.wikipedia.org/wiki/Calculus" TargetMode="External"/><Relationship Id="rId6" Type="http://schemas.openxmlformats.org/officeDocument/2006/relationships/hyperlink" Target="https://en.wikipedia.org/wiki/Euler%E2%80%93Bernoulli_beam_theory#cite_note-3" TargetMode="External"/><Relationship Id="rId7" Type="http://schemas.openxmlformats.org/officeDocument/2006/relationships/hyperlink" Target="https://en.wikipedia.org/wiki/Jacob_Bernoulli" TargetMode="External"/><Relationship Id="rId8" Type="http://schemas.openxmlformats.org/officeDocument/2006/relationships/hyperlink" Target="https://en.wikipedia.org/wiki/Leonhard_Eul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alileo_Galilei" TargetMode="External"/><Relationship Id="rId3" Type="http://schemas.openxmlformats.org/officeDocument/2006/relationships/hyperlink" Target="https://en.wikipedia.org/wiki/Leonardo_da_Vinci" TargetMode="External"/><Relationship Id="rId4" Type="http://schemas.openxmlformats.org/officeDocument/2006/relationships/hyperlink" Target="https://en.wikipedia.org/wiki/Hooke%27s_law" TargetMode="External"/><Relationship Id="rId10" Type="http://schemas.openxmlformats.org/officeDocument/2006/relationships/hyperlink" Target="https://en.wikipedia.org/wiki/Euler%E2%80%93Bernoulli_beam_theory#cite_note-4" TargetMode="External"/><Relationship Id="rId9" Type="http://schemas.openxmlformats.org/officeDocument/2006/relationships/hyperlink" Target="https://en.wikipedia.org/wiki/Daniel_Bernoulli" TargetMode="External"/><Relationship Id="rId5" Type="http://schemas.openxmlformats.org/officeDocument/2006/relationships/hyperlink" Target="https://en.wikipedia.org/wiki/Calculus" TargetMode="External"/><Relationship Id="rId6" Type="http://schemas.openxmlformats.org/officeDocument/2006/relationships/hyperlink" Target="https://en.wikipedia.org/wiki/Euler%E2%80%93Bernoulli_beam_theory#cite_note-3" TargetMode="External"/><Relationship Id="rId7" Type="http://schemas.openxmlformats.org/officeDocument/2006/relationships/hyperlink" Target="https://en.wikipedia.org/wiki/Jacob_Bernoulli" TargetMode="External"/><Relationship Id="rId8" Type="http://schemas.openxmlformats.org/officeDocument/2006/relationships/hyperlink" Target="https://en.wikipedia.org/wiki/Leonhard_Euler"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alileo_Galilei" TargetMode="External"/><Relationship Id="rId3" Type="http://schemas.openxmlformats.org/officeDocument/2006/relationships/hyperlink" Target="https://en.wikipedia.org/wiki/Leonardo_da_Vinci" TargetMode="External"/><Relationship Id="rId4" Type="http://schemas.openxmlformats.org/officeDocument/2006/relationships/hyperlink" Target="https://en.wikipedia.org/wiki/Hooke%27s_law" TargetMode="External"/><Relationship Id="rId10" Type="http://schemas.openxmlformats.org/officeDocument/2006/relationships/hyperlink" Target="https://en.wikipedia.org/wiki/Euler%E2%80%93Bernoulli_beam_theory#cite_note-4" TargetMode="External"/><Relationship Id="rId9" Type="http://schemas.openxmlformats.org/officeDocument/2006/relationships/hyperlink" Target="https://en.wikipedia.org/wiki/Daniel_Bernoulli" TargetMode="External"/><Relationship Id="rId5" Type="http://schemas.openxmlformats.org/officeDocument/2006/relationships/hyperlink" Target="https://en.wikipedia.org/wiki/Calculus" TargetMode="External"/><Relationship Id="rId6" Type="http://schemas.openxmlformats.org/officeDocument/2006/relationships/hyperlink" Target="https://en.wikipedia.org/wiki/Euler%E2%80%93Bernoulli_beam_theory#cite_note-3" TargetMode="External"/><Relationship Id="rId7" Type="http://schemas.openxmlformats.org/officeDocument/2006/relationships/hyperlink" Target="https://en.wikipedia.org/wiki/Jacob_Bernoulli" TargetMode="External"/><Relationship Id="rId8" Type="http://schemas.openxmlformats.org/officeDocument/2006/relationships/hyperlink" Target="https://en.wikipedia.org/wiki/Leonhard_Euler"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org_Duffing" TargetMode="External"/><Relationship Id="rId3" Type="http://schemas.openxmlformats.org/officeDocument/2006/relationships/hyperlink" Target="https://en.wikipedia.org/wiki/Non-linear" TargetMode="External"/><Relationship Id="rId4" Type="http://schemas.openxmlformats.org/officeDocument/2006/relationships/hyperlink" Target="https://en.wikipedia.org/wiki/Differential_equation" TargetMode="External"/><Relationship Id="rId5" Type="http://schemas.openxmlformats.org/officeDocument/2006/relationships/hyperlink" Target="https://en.wikipedia.org/wiki/Harmonic_oscillator"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409c999b0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The </a:t>
            </a:r>
            <a:r>
              <a:rPr b="1" lang="es-ES" sz="1050">
                <a:solidFill>
                  <a:srgbClr val="202122"/>
                </a:solidFill>
                <a:highlight>
                  <a:srgbClr val="FFFFFF"/>
                </a:highlight>
              </a:rPr>
              <a:t>Duffing equation</a:t>
            </a:r>
            <a:r>
              <a:rPr lang="es-ES" sz="1050">
                <a:solidFill>
                  <a:srgbClr val="202122"/>
                </a:solidFill>
                <a:highlight>
                  <a:srgbClr val="FFFFFF"/>
                </a:highlight>
              </a:rPr>
              <a:t> (or </a:t>
            </a:r>
            <a:r>
              <a:rPr b="1" lang="es-ES" sz="1050">
                <a:solidFill>
                  <a:srgbClr val="202122"/>
                </a:solidFill>
                <a:highlight>
                  <a:srgbClr val="FFFFFF"/>
                </a:highlight>
              </a:rPr>
              <a:t>Duffing oscillator</a:t>
            </a:r>
            <a:r>
              <a:rPr lang="es-ES" sz="1050">
                <a:solidFill>
                  <a:srgbClr val="202122"/>
                </a:solidFill>
                <a:highlight>
                  <a:srgbClr val="FFFFFF"/>
                </a:highlight>
              </a:rPr>
              <a:t>), named after </a:t>
            </a:r>
            <a:r>
              <a:rPr lang="es-ES" sz="1050">
                <a:solidFill>
                  <a:srgbClr val="3366CC"/>
                </a:solidFill>
                <a:highlight>
                  <a:srgbClr val="FFFFFF"/>
                </a:highlight>
                <a:uFill>
                  <a:noFill/>
                </a:uFill>
                <a:hlinkClick r:id="rId2">
                  <a:extLst>
                    <a:ext uri="{A12FA001-AC4F-418D-AE19-62706E023703}">
                      <ahyp:hlinkClr val="tx"/>
                    </a:ext>
                  </a:extLst>
                </a:hlinkClick>
              </a:rPr>
              <a:t>Georg Duffing</a:t>
            </a:r>
            <a:r>
              <a:rPr lang="es-ES" sz="1050">
                <a:solidFill>
                  <a:srgbClr val="202122"/>
                </a:solidFill>
                <a:highlight>
                  <a:srgbClr val="FFFFFF"/>
                </a:highlight>
              </a:rPr>
              <a:t> (1861–1944), is a </a:t>
            </a:r>
            <a:r>
              <a:rPr lang="es-ES" sz="1050">
                <a:solidFill>
                  <a:srgbClr val="3366CC"/>
                </a:solidFill>
                <a:highlight>
                  <a:srgbClr val="FFFFFF"/>
                </a:highlight>
                <a:uFill>
                  <a:noFill/>
                </a:uFill>
                <a:hlinkClick r:id="rId3">
                  <a:extLst>
                    <a:ext uri="{A12FA001-AC4F-418D-AE19-62706E023703}">
                      <ahyp:hlinkClr val="tx"/>
                    </a:ext>
                  </a:extLst>
                </a:hlinkClick>
              </a:rPr>
              <a:t>non-linear</a:t>
            </a:r>
            <a:r>
              <a:rPr lang="es-ES" sz="1050">
                <a:solidFill>
                  <a:srgbClr val="202122"/>
                </a:solidFill>
                <a:highlight>
                  <a:srgbClr val="FFFFFF"/>
                </a:highlight>
              </a:rPr>
              <a:t> second-order </a:t>
            </a:r>
            <a:r>
              <a:rPr lang="es-ES" sz="1050">
                <a:solidFill>
                  <a:srgbClr val="3366CC"/>
                </a:solidFill>
                <a:highlight>
                  <a:srgbClr val="FFFFFF"/>
                </a:highlight>
                <a:uFill>
                  <a:noFill/>
                </a:uFill>
                <a:hlinkClick r:id="rId4">
                  <a:extLst>
                    <a:ext uri="{A12FA001-AC4F-418D-AE19-62706E023703}">
                      <ahyp:hlinkClr val="tx"/>
                    </a:ext>
                  </a:extLst>
                </a:hlinkClick>
              </a:rPr>
              <a:t>differential equation</a:t>
            </a:r>
            <a:r>
              <a:rPr lang="es-ES" sz="1050">
                <a:solidFill>
                  <a:srgbClr val="202122"/>
                </a:solidFill>
                <a:highlight>
                  <a:srgbClr val="FFFFFF"/>
                </a:highlight>
              </a:rPr>
              <a:t> used to model certain </a:t>
            </a:r>
            <a:r>
              <a:rPr lang="es-ES" sz="1050">
                <a:solidFill>
                  <a:srgbClr val="3366CC"/>
                </a:solidFill>
                <a:highlight>
                  <a:srgbClr val="FFFFFF"/>
                </a:highlight>
                <a:uFill>
                  <a:noFill/>
                </a:uFill>
                <a:hlinkClick r:id="rId5">
                  <a:extLst>
                    <a:ext uri="{A12FA001-AC4F-418D-AE19-62706E023703}">
                      <ahyp:hlinkClr val="tx"/>
                    </a:ext>
                  </a:extLst>
                </a:hlinkClick>
              </a:rPr>
              <a:t>damped and driven oscillators</a:t>
            </a:r>
            <a:r>
              <a:rPr lang="es-ES" sz="1050">
                <a:solidFill>
                  <a:srgbClr val="202122"/>
                </a:solidFill>
                <a:highlight>
                  <a:srgbClr val="FFFFFF"/>
                </a:highlight>
              </a:rPr>
              <a:t>. The equation is given by</a:t>
            </a:r>
            <a:endParaRPr/>
          </a:p>
        </p:txBody>
      </p:sp>
      <p:sp>
        <p:nvSpPr>
          <p:cNvPr id="203" name="Google Shape;203;g1f409c999b0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42f53def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The </a:t>
            </a:r>
            <a:r>
              <a:rPr b="1" lang="es-ES" sz="1050">
                <a:solidFill>
                  <a:srgbClr val="202122"/>
                </a:solidFill>
                <a:highlight>
                  <a:srgbClr val="FFFFFF"/>
                </a:highlight>
              </a:rPr>
              <a:t>Duffing equation</a:t>
            </a:r>
            <a:r>
              <a:rPr lang="es-ES" sz="1050">
                <a:solidFill>
                  <a:srgbClr val="202122"/>
                </a:solidFill>
                <a:highlight>
                  <a:srgbClr val="FFFFFF"/>
                </a:highlight>
              </a:rPr>
              <a:t> (or </a:t>
            </a:r>
            <a:r>
              <a:rPr b="1" lang="es-ES" sz="1050">
                <a:solidFill>
                  <a:srgbClr val="202122"/>
                </a:solidFill>
                <a:highlight>
                  <a:srgbClr val="FFFFFF"/>
                </a:highlight>
              </a:rPr>
              <a:t>Duffing oscillator</a:t>
            </a:r>
            <a:r>
              <a:rPr lang="es-ES" sz="1050">
                <a:solidFill>
                  <a:srgbClr val="202122"/>
                </a:solidFill>
                <a:highlight>
                  <a:srgbClr val="FFFFFF"/>
                </a:highlight>
              </a:rPr>
              <a:t>), named after </a:t>
            </a:r>
            <a:r>
              <a:rPr lang="es-ES" sz="1050">
                <a:solidFill>
                  <a:srgbClr val="3366CC"/>
                </a:solidFill>
                <a:highlight>
                  <a:srgbClr val="FFFFFF"/>
                </a:highlight>
                <a:uFill>
                  <a:noFill/>
                </a:uFill>
                <a:hlinkClick r:id="rId2">
                  <a:extLst>
                    <a:ext uri="{A12FA001-AC4F-418D-AE19-62706E023703}">
                      <ahyp:hlinkClr val="tx"/>
                    </a:ext>
                  </a:extLst>
                </a:hlinkClick>
              </a:rPr>
              <a:t>Georg Duffing</a:t>
            </a:r>
            <a:r>
              <a:rPr lang="es-ES" sz="1050">
                <a:solidFill>
                  <a:srgbClr val="202122"/>
                </a:solidFill>
                <a:highlight>
                  <a:srgbClr val="FFFFFF"/>
                </a:highlight>
              </a:rPr>
              <a:t> (1861–1944), is a </a:t>
            </a:r>
            <a:r>
              <a:rPr lang="es-ES" sz="1050">
                <a:solidFill>
                  <a:srgbClr val="3366CC"/>
                </a:solidFill>
                <a:highlight>
                  <a:srgbClr val="FFFFFF"/>
                </a:highlight>
                <a:uFill>
                  <a:noFill/>
                </a:uFill>
                <a:hlinkClick r:id="rId3">
                  <a:extLst>
                    <a:ext uri="{A12FA001-AC4F-418D-AE19-62706E023703}">
                      <ahyp:hlinkClr val="tx"/>
                    </a:ext>
                  </a:extLst>
                </a:hlinkClick>
              </a:rPr>
              <a:t>non-linear</a:t>
            </a:r>
            <a:r>
              <a:rPr lang="es-ES" sz="1050">
                <a:solidFill>
                  <a:srgbClr val="202122"/>
                </a:solidFill>
                <a:highlight>
                  <a:srgbClr val="FFFFFF"/>
                </a:highlight>
              </a:rPr>
              <a:t> second-order </a:t>
            </a:r>
            <a:r>
              <a:rPr lang="es-ES" sz="1050">
                <a:solidFill>
                  <a:srgbClr val="3366CC"/>
                </a:solidFill>
                <a:highlight>
                  <a:srgbClr val="FFFFFF"/>
                </a:highlight>
                <a:uFill>
                  <a:noFill/>
                </a:uFill>
                <a:hlinkClick r:id="rId4">
                  <a:extLst>
                    <a:ext uri="{A12FA001-AC4F-418D-AE19-62706E023703}">
                      <ahyp:hlinkClr val="tx"/>
                    </a:ext>
                  </a:extLst>
                </a:hlinkClick>
              </a:rPr>
              <a:t>differential equation</a:t>
            </a:r>
            <a:r>
              <a:rPr lang="es-ES" sz="1050">
                <a:solidFill>
                  <a:srgbClr val="202122"/>
                </a:solidFill>
                <a:highlight>
                  <a:srgbClr val="FFFFFF"/>
                </a:highlight>
              </a:rPr>
              <a:t> used to model certain </a:t>
            </a:r>
            <a:r>
              <a:rPr lang="es-ES" sz="1050">
                <a:solidFill>
                  <a:srgbClr val="3366CC"/>
                </a:solidFill>
                <a:highlight>
                  <a:srgbClr val="FFFFFF"/>
                </a:highlight>
                <a:uFill>
                  <a:noFill/>
                </a:uFill>
                <a:hlinkClick r:id="rId5">
                  <a:extLst>
                    <a:ext uri="{A12FA001-AC4F-418D-AE19-62706E023703}">
                      <ahyp:hlinkClr val="tx"/>
                    </a:ext>
                  </a:extLst>
                </a:hlinkClick>
              </a:rPr>
              <a:t>damped and driven oscillators</a:t>
            </a:r>
            <a:r>
              <a:rPr lang="es-ES" sz="1050">
                <a:solidFill>
                  <a:srgbClr val="202122"/>
                </a:solidFill>
                <a:highlight>
                  <a:srgbClr val="FFFFFF"/>
                </a:highlight>
              </a:rPr>
              <a:t>. The equation is given by</a:t>
            </a:r>
            <a:endParaRPr/>
          </a:p>
        </p:txBody>
      </p:sp>
      <p:sp>
        <p:nvSpPr>
          <p:cNvPr id="214" name="Google Shape;214;g2c42f53de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2d8f3a88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prevailing consensus is that </a:t>
            </a:r>
            <a:r>
              <a:rPr lang="es-ES" sz="1050">
                <a:solidFill>
                  <a:srgbClr val="3366CC"/>
                </a:solidFill>
                <a:highlight>
                  <a:srgbClr val="FFFFFF"/>
                </a:highlight>
                <a:uFill>
                  <a:noFill/>
                </a:uFill>
                <a:hlinkClick r:id="rId2">
                  <a:extLst>
                    <a:ext uri="{A12FA001-AC4F-418D-AE19-62706E023703}">
                      <ahyp:hlinkClr val="tx"/>
                    </a:ext>
                  </a:extLst>
                </a:hlinkClick>
              </a:rPr>
              <a:t>Galileo Galilei</a:t>
            </a:r>
            <a:r>
              <a:rPr lang="es-ES" sz="1050">
                <a:solidFill>
                  <a:srgbClr val="202122"/>
                </a:solidFill>
                <a:highlight>
                  <a:srgbClr val="FFFFFF"/>
                </a:highlight>
              </a:rPr>
              <a:t> made the first attempts at developing a theory of beams, but recent studies argue that </a:t>
            </a:r>
            <a:r>
              <a:rPr lang="es-ES" sz="1050">
                <a:solidFill>
                  <a:srgbClr val="3366CC"/>
                </a:solidFill>
                <a:highlight>
                  <a:srgbClr val="FFFFFF"/>
                </a:highlight>
                <a:uFill>
                  <a:noFill/>
                </a:uFill>
                <a:hlinkClick r:id="rId3">
                  <a:extLst>
                    <a:ext uri="{A12FA001-AC4F-418D-AE19-62706E023703}">
                      <ahyp:hlinkClr val="tx"/>
                    </a:ext>
                  </a:extLst>
                </a:hlinkClick>
              </a:rPr>
              <a:t>Leonardo da Vinci</a:t>
            </a:r>
            <a:r>
              <a:rPr lang="es-ES" sz="1050">
                <a:solidFill>
                  <a:srgbClr val="202122"/>
                </a:solidFill>
                <a:highlight>
                  <a:srgbClr val="FFFFFF"/>
                </a:highlight>
              </a:rPr>
              <a:t> was the first to make the crucial observations. Da Vinci lacked </a:t>
            </a:r>
            <a:r>
              <a:rPr lang="es-ES" sz="1050">
                <a:solidFill>
                  <a:srgbClr val="3366CC"/>
                </a:solidFill>
                <a:highlight>
                  <a:srgbClr val="FFFFFF"/>
                </a:highlight>
                <a:uFill>
                  <a:noFill/>
                </a:uFill>
                <a:hlinkClick r:id="rId4">
                  <a:extLst>
                    <a:ext uri="{A12FA001-AC4F-418D-AE19-62706E023703}">
                      <ahyp:hlinkClr val="tx"/>
                    </a:ext>
                  </a:extLst>
                </a:hlinkClick>
              </a:rPr>
              <a:t>Hooke's law</a:t>
            </a:r>
            <a:r>
              <a:rPr lang="es-ES" sz="1050">
                <a:solidFill>
                  <a:srgbClr val="202122"/>
                </a:solidFill>
                <a:highlight>
                  <a:srgbClr val="FFFFFF"/>
                </a:highlight>
              </a:rPr>
              <a:t> and </a:t>
            </a:r>
            <a:r>
              <a:rPr lang="es-ES" sz="1050">
                <a:solidFill>
                  <a:srgbClr val="3366CC"/>
                </a:solidFill>
                <a:highlight>
                  <a:srgbClr val="FFFFFF"/>
                </a:highlight>
                <a:uFill>
                  <a:noFill/>
                </a:uFill>
                <a:hlinkClick r:id="rId5">
                  <a:extLst>
                    <a:ext uri="{A12FA001-AC4F-418D-AE19-62706E023703}">
                      <ahyp:hlinkClr val="tx"/>
                    </a:ext>
                  </a:extLst>
                </a:hlinkClick>
              </a:rPr>
              <a:t>calculus</a:t>
            </a:r>
            <a:r>
              <a:rPr lang="es-ES" sz="1050">
                <a:solidFill>
                  <a:srgbClr val="202122"/>
                </a:solidFill>
                <a:highlight>
                  <a:srgbClr val="FFFFFF"/>
                </a:highlight>
              </a:rPr>
              <a:t> to complete the theory, whereas Galileo was held back by an incorrect assumption he made.</a:t>
            </a:r>
            <a:r>
              <a:rPr baseline="30000" lang="es-ES" sz="1400">
                <a:solidFill>
                  <a:srgbClr val="3366CC"/>
                </a:solidFill>
                <a:highlight>
                  <a:srgbClr val="FFFFFF"/>
                </a:highlight>
                <a:uFill>
                  <a:noFill/>
                </a:uFill>
                <a:hlinkClick r:id="rId6">
                  <a:extLst>
                    <a:ext uri="{A12FA001-AC4F-418D-AE19-62706E023703}">
                      <ahyp:hlinkClr val="tx"/>
                    </a:ext>
                  </a:extLst>
                </a:hlinkClick>
              </a:rPr>
              <a:t>[3]</a:t>
            </a:r>
            <a:endParaRPr baseline="30000" sz="1400">
              <a:solidFill>
                <a:srgbClr val="3366CC"/>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The Bernoulli beam is named after </a:t>
            </a:r>
            <a:r>
              <a:rPr lang="es-ES" sz="1050">
                <a:solidFill>
                  <a:srgbClr val="3366CC"/>
                </a:solidFill>
                <a:highlight>
                  <a:srgbClr val="FFFFFF"/>
                </a:highlight>
                <a:uFill>
                  <a:noFill/>
                </a:uFill>
                <a:hlinkClick r:id="rId7">
                  <a:extLst>
                    <a:ext uri="{A12FA001-AC4F-418D-AE19-62706E023703}">
                      <ahyp:hlinkClr val="tx"/>
                    </a:ext>
                  </a:extLst>
                </a:hlinkClick>
              </a:rPr>
              <a:t>Jacob Bernoulli</a:t>
            </a:r>
            <a:r>
              <a:rPr lang="es-ES" sz="1050">
                <a:solidFill>
                  <a:srgbClr val="202122"/>
                </a:solidFill>
                <a:highlight>
                  <a:srgbClr val="FFFFFF"/>
                </a:highlight>
              </a:rPr>
              <a:t>, who made the significant discoveries. </a:t>
            </a:r>
            <a:r>
              <a:rPr lang="es-ES" sz="1050">
                <a:solidFill>
                  <a:srgbClr val="3366CC"/>
                </a:solidFill>
                <a:highlight>
                  <a:srgbClr val="FFFFFF"/>
                </a:highlight>
                <a:uFill>
                  <a:noFill/>
                </a:uFill>
                <a:hlinkClick r:id="rId8">
                  <a:extLst>
                    <a:ext uri="{A12FA001-AC4F-418D-AE19-62706E023703}">
                      <ahyp:hlinkClr val="tx"/>
                    </a:ext>
                  </a:extLst>
                </a:hlinkClick>
              </a:rPr>
              <a:t>Leonhard Euler</a:t>
            </a:r>
            <a:r>
              <a:rPr lang="es-ES" sz="1050">
                <a:solidFill>
                  <a:srgbClr val="202122"/>
                </a:solidFill>
                <a:highlight>
                  <a:srgbClr val="FFFFFF"/>
                </a:highlight>
              </a:rPr>
              <a:t> and </a:t>
            </a:r>
            <a:r>
              <a:rPr lang="es-ES" sz="1050">
                <a:solidFill>
                  <a:srgbClr val="3366CC"/>
                </a:solidFill>
                <a:highlight>
                  <a:srgbClr val="FFFFFF"/>
                </a:highlight>
                <a:uFill>
                  <a:noFill/>
                </a:uFill>
                <a:hlinkClick r:id="rId9">
                  <a:extLst>
                    <a:ext uri="{A12FA001-AC4F-418D-AE19-62706E023703}">
                      <ahyp:hlinkClr val="tx"/>
                    </a:ext>
                  </a:extLst>
                </a:hlinkClick>
              </a:rPr>
              <a:t>Daniel Bernoulli</a:t>
            </a:r>
            <a:r>
              <a:rPr lang="es-ES" sz="1050">
                <a:solidFill>
                  <a:srgbClr val="202122"/>
                </a:solidFill>
                <a:highlight>
                  <a:srgbClr val="FFFFFF"/>
                </a:highlight>
              </a:rPr>
              <a:t> were the first to put together a useful theory circa 1750.</a:t>
            </a:r>
            <a:r>
              <a:rPr baseline="30000" lang="es-ES" sz="1400">
                <a:solidFill>
                  <a:srgbClr val="3366CC"/>
                </a:solidFill>
                <a:highlight>
                  <a:srgbClr val="FFFFFF"/>
                </a:highlight>
                <a:uFill>
                  <a:noFill/>
                </a:uFill>
                <a:hlinkClick r:id="rId10">
                  <a:extLst>
                    <a:ext uri="{A12FA001-AC4F-418D-AE19-62706E023703}">
                      <ahyp:hlinkClr val="tx"/>
                    </a:ext>
                  </a:extLst>
                </a:hlinkClick>
              </a:rPr>
              <a:t>[4]</a:t>
            </a:r>
            <a:endParaRPr baseline="30000" sz="1400">
              <a:solidFill>
                <a:srgbClr val="3366CC"/>
              </a:solidFill>
              <a:highlight>
                <a:srgbClr val="FFFFFF"/>
              </a:highlight>
            </a:endParaRPr>
          </a:p>
          <a:p>
            <a:pPr indent="0" lvl="0" marL="0" rtl="0" algn="l">
              <a:lnSpc>
                <a:spcPct val="100000"/>
              </a:lnSpc>
              <a:spcBef>
                <a:spcPts val="5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deflexión de una viga de sección transversal rectangular sujeta a una carga uniforme mientras los extremos de la viga están apoyados de modo que no sufran deflexión.</a:t>
            </a:r>
            <a:endParaRPr/>
          </a:p>
        </p:txBody>
      </p:sp>
      <p:sp>
        <p:nvSpPr>
          <p:cNvPr id="224" name="Google Shape;224;g1e2d8f3a887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2611af03b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Wiki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Diferencias finitas:  </a:t>
            </a:r>
            <a:r>
              <a:rPr lang="es-ES" sz="1050">
                <a:solidFill>
                  <a:srgbClr val="202122"/>
                </a:solidFill>
                <a:highlight>
                  <a:srgbClr val="FFFFFF"/>
                </a:highlight>
              </a:rPr>
              <a:t>In </a:t>
            </a:r>
            <a:r>
              <a:rPr lang="es-ES" sz="1050">
                <a:solidFill>
                  <a:srgbClr val="3366CC"/>
                </a:solidFill>
                <a:highlight>
                  <a:srgbClr val="FFFFFF"/>
                </a:highlight>
                <a:uFill>
                  <a:noFill/>
                </a:uFill>
                <a:hlinkClick r:id="rId2">
                  <a:extLst>
                    <a:ext uri="{A12FA001-AC4F-418D-AE19-62706E023703}">
                      <ahyp:hlinkClr val="tx"/>
                    </a:ext>
                  </a:extLst>
                </a:hlinkClick>
              </a:rPr>
              <a:t>numerical analysis</a:t>
            </a:r>
            <a:r>
              <a:rPr lang="es-ES" sz="1050">
                <a:solidFill>
                  <a:srgbClr val="202122"/>
                </a:solidFill>
                <a:highlight>
                  <a:srgbClr val="FFFFFF"/>
                </a:highlight>
              </a:rPr>
              <a:t>, </a:t>
            </a:r>
            <a:r>
              <a:rPr b="1" lang="es-ES" sz="1050">
                <a:solidFill>
                  <a:srgbClr val="202122"/>
                </a:solidFill>
                <a:highlight>
                  <a:srgbClr val="FFFFFF"/>
                </a:highlight>
              </a:rPr>
              <a:t>finite-difference methods</a:t>
            </a:r>
            <a:r>
              <a:rPr lang="es-ES" sz="1050">
                <a:solidFill>
                  <a:srgbClr val="202122"/>
                </a:solidFill>
                <a:highlight>
                  <a:srgbClr val="FFFFFF"/>
                </a:highlight>
              </a:rPr>
              <a:t> (</a:t>
            </a:r>
            <a:r>
              <a:rPr b="1" lang="es-ES" sz="1050">
                <a:solidFill>
                  <a:srgbClr val="202122"/>
                </a:solidFill>
                <a:highlight>
                  <a:srgbClr val="FFFFFF"/>
                </a:highlight>
              </a:rPr>
              <a:t>FDM</a:t>
            </a:r>
            <a:r>
              <a:rPr lang="es-ES" sz="1050">
                <a:solidFill>
                  <a:srgbClr val="202122"/>
                </a:solidFill>
                <a:highlight>
                  <a:srgbClr val="FFFFFF"/>
                </a:highlight>
              </a:rPr>
              <a:t>) are a class of numerical techniques for solving </a:t>
            </a:r>
            <a:r>
              <a:rPr lang="es-ES" sz="1050">
                <a:solidFill>
                  <a:srgbClr val="3366CC"/>
                </a:solidFill>
                <a:highlight>
                  <a:srgbClr val="FFFFFF"/>
                </a:highlight>
                <a:uFill>
                  <a:noFill/>
                </a:uFill>
                <a:hlinkClick r:id="rId3">
                  <a:extLst>
                    <a:ext uri="{A12FA001-AC4F-418D-AE19-62706E023703}">
                      <ahyp:hlinkClr val="tx"/>
                    </a:ext>
                  </a:extLst>
                </a:hlinkClick>
              </a:rPr>
              <a:t>differential equations</a:t>
            </a:r>
            <a:r>
              <a:rPr lang="es-ES" sz="1050">
                <a:solidFill>
                  <a:srgbClr val="202122"/>
                </a:solidFill>
                <a:highlight>
                  <a:srgbClr val="FFFFFF"/>
                </a:highlight>
              </a:rPr>
              <a:t> by approximating </a:t>
            </a:r>
            <a:r>
              <a:rPr lang="es-ES" sz="1050">
                <a:solidFill>
                  <a:srgbClr val="3366CC"/>
                </a:solidFill>
                <a:highlight>
                  <a:srgbClr val="FFFFFF"/>
                </a:highlight>
                <a:uFill>
                  <a:noFill/>
                </a:uFill>
                <a:hlinkClick r:id="rId4">
                  <a:extLst>
                    <a:ext uri="{A12FA001-AC4F-418D-AE19-62706E023703}">
                      <ahyp:hlinkClr val="tx"/>
                    </a:ext>
                  </a:extLst>
                </a:hlinkClick>
              </a:rPr>
              <a:t>derivatives</a:t>
            </a:r>
            <a:r>
              <a:rPr lang="es-ES" sz="1050">
                <a:solidFill>
                  <a:srgbClr val="202122"/>
                </a:solidFill>
                <a:highlight>
                  <a:srgbClr val="FFFFFF"/>
                </a:highlight>
              </a:rPr>
              <a:t> with </a:t>
            </a:r>
            <a:r>
              <a:rPr lang="es-ES" sz="1050">
                <a:solidFill>
                  <a:srgbClr val="3366CC"/>
                </a:solidFill>
                <a:highlight>
                  <a:srgbClr val="FFFFFF"/>
                </a:highlight>
                <a:uFill>
                  <a:noFill/>
                </a:uFill>
                <a:hlinkClick r:id="rId5">
                  <a:extLst>
                    <a:ext uri="{A12FA001-AC4F-418D-AE19-62706E023703}">
                      <ahyp:hlinkClr val="tx"/>
                    </a:ext>
                  </a:extLst>
                </a:hlinkClick>
              </a:rPr>
              <a:t>finite differences</a:t>
            </a:r>
            <a:r>
              <a:rPr lang="es-E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Finite differences were introduced by </a:t>
            </a:r>
            <a:r>
              <a:rPr lang="es-ES" sz="1050">
                <a:solidFill>
                  <a:srgbClr val="3366CC"/>
                </a:solidFill>
                <a:highlight>
                  <a:srgbClr val="FFFFFF"/>
                </a:highlight>
                <a:uFill>
                  <a:noFill/>
                </a:uFill>
                <a:hlinkClick r:id="rId6">
                  <a:extLst>
                    <a:ext uri="{A12FA001-AC4F-418D-AE19-62706E023703}">
                      <ahyp:hlinkClr val="tx"/>
                    </a:ext>
                  </a:extLst>
                </a:hlinkClick>
              </a:rPr>
              <a:t>Brook Taylor</a:t>
            </a:r>
            <a:r>
              <a:rPr lang="es-ES" sz="1050">
                <a:solidFill>
                  <a:srgbClr val="202122"/>
                </a:solidFill>
                <a:highlight>
                  <a:srgbClr val="FFFFFF"/>
                </a:highlight>
              </a:rPr>
              <a:t> in 1715 and have also been studied as abstract self-standing mathematical objects in works by </a:t>
            </a:r>
            <a:r>
              <a:rPr lang="es-ES" sz="1050">
                <a:solidFill>
                  <a:srgbClr val="3366CC"/>
                </a:solidFill>
                <a:highlight>
                  <a:srgbClr val="FFFFFF"/>
                </a:highlight>
                <a:uFill>
                  <a:noFill/>
                </a:uFill>
                <a:hlinkClick r:id="rId7">
                  <a:extLst>
                    <a:ext uri="{A12FA001-AC4F-418D-AE19-62706E023703}">
                      <ahyp:hlinkClr val="tx"/>
                    </a:ext>
                  </a:extLst>
                </a:hlinkClick>
              </a:rPr>
              <a:t>George Boole</a:t>
            </a:r>
            <a:r>
              <a:rPr lang="es-ES" sz="1050">
                <a:solidFill>
                  <a:srgbClr val="202122"/>
                </a:solidFill>
                <a:highlight>
                  <a:srgbClr val="FFFFFF"/>
                </a:highlight>
              </a:rPr>
              <a:t> (1860), </a:t>
            </a:r>
            <a:r>
              <a:rPr lang="es-ES" sz="1050">
                <a:solidFill>
                  <a:srgbClr val="3366CC"/>
                </a:solidFill>
                <a:highlight>
                  <a:srgbClr val="FFFFFF"/>
                </a:highlight>
                <a:uFill>
                  <a:noFill/>
                </a:uFill>
                <a:hlinkClick r:id="rId8">
                  <a:extLst>
                    <a:ext uri="{A12FA001-AC4F-418D-AE19-62706E023703}">
                      <ahyp:hlinkClr val="tx"/>
                    </a:ext>
                  </a:extLst>
                </a:hlinkClick>
              </a:rPr>
              <a:t>L. M. Milne-Thomson</a:t>
            </a:r>
            <a:r>
              <a:rPr lang="es-ES" sz="1050">
                <a:solidFill>
                  <a:srgbClr val="202122"/>
                </a:solidFill>
                <a:highlight>
                  <a:srgbClr val="FFFFFF"/>
                </a:highlight>
              </a:rPr>
              <a:t> (1933), and </a:t>
            </a:r>
            <a:r>
              <a:rPr lang="es-ES" sz="1050">
                <a:solidFill>
                  <a:srgbClr val="DD3333"/>
                </a:solidFill>
                <a:highlight>
                  <a:srgbClr val="FFFFFF"/>
                </a:highlight>
                <a:uFill>
                  <a:noFill/>
                </a:uFill>
                <a:hlinkClick r:id="rId9">
                  <a:extLst>
                    <a:ext uri="{A12FA001-AC4F-418D-AE19-62706E023703}">
                      <ahyp:hlinkClr val="tx"/>
                    </a:ext>
                  </a:extLst>
                </a:hlinkClick>
              </a:rPr>
              <a:t>Károly Jordan</a:t>
            </a:r>
            <a:r>
              <a:rPr lang="es-ES" sz="900">
                <a:solidFill>
                  <a:srgbClr val="202122"/>
                </a:solidFill>
                <a:highlight>
                  <a:srgbClr val="FFFFFF"/>
                </a:highlight>
              </a:rPr>
              <a:t> [</a:t>
            </a:r>
            <a:r>
              <a:rPr lang="es-ES" sz="900">
                <a:solidFill>
                  <a:srgbClr val="3366CC"/>
                </a:solidFill>
                <a:highlight>
                  <a:srgbClr val="FFFFFF"/>
                </a:highlight>
                <a:uFill>
                  <a:noFill/>
                </a:uFill>
                <a:hlinkClick r:id="rId10">
                  <a:extLst>
                    <a:ext uri="{A12FA001-AC4F-418D-AE19-62706E023703}">
                      <ahyp:hlinkClr val="tx"/>
                    </a:ext>
                  </a:extLst>
                </a:hlinkClick>
              </a:rPr>
              <a:t>de</a:t>
            </a:r>
            <a:r>
              <a:rPr lang="es-ES" sz="900">
                <a:solidFill>
                  <a:srgbClr val="202122"/>
                </a:solidFill>
                <a:highlight>
                  <a:srgbClr val="FFFFFF"/>
                </a:highlight>
              </a:rPr>
              <a:t>]</a:t>
            </a:r>
            <a:r>
              <a:rPr lang="es-ES" sz="1050">
                <a:solidFill>
                  <a:srgbClr val="202122"/>
                </a:solidFill>
                <a:highlight>
                  <a:srgbClr val="FFFFFF"/>
                </a:highlight>
              </a:rPr>
              <a:t> (1939). Finite differences trace their origins back to one of </a:t>
            </a:r>
            <a:r>
              <a:rPr lang="es-ES" sz="1050">
                <a:solidFill>
                  <a:srgbClr val="3366CC"/>
                </a:solidFill>
                <a:highlight>
                  <a:srgbClr val="FFFFFF"/>
                </a:highlight>
                <a:uFill>
                  <a:noFill/>
                </a:uFill>
                <a:hlinkClick r:id="rId11">
                  <a:extLst>
                    <a:ext uri="{A12FA001-AC4F-418D-AE19-62706E023703}">
                      <ahyp:hlinkClr val="tx"/>
                    </a:ext>
                  </a:extLst>
                </a:hlinkClick>
              </a:rPr>
              <a:t>Jost Bürgi</a:t>
            </a:r>
            <a:r>
              <a:rPr lang="es-ES" sz="1050">
                <a:solidFill>
                  <a:srgbClr val="202122"/>
                </a:solidFill>
                <a:highlight>
                  <a:srgbClr val="FFFFFF"/>
                </a:highlight>
              </a:rPr>
              <a:t>'s algorithms (c. 1592) and work by others including </a:t>
            </a:r>
            <a:r>
              <a:rPr lang="es-ES" sz="1050">
                <a:solidFill>
                  <a:srgbClr val="3366CC"/>
                </a:solidFill>
                <a:highlight>
                  <a:srgbClr val="FFFFFF"/>
                </a:highlight>
                <a:uFill>
                  <a:noFill/>
                </a:uFill>
                <a:hlinkClick r:id="rId12">
                  <a:extLst>
                    <a:ext uri="{A12FA001-AC4F-418D-AE19-62706E023703}">
                      <ahyp:hlinkClr val="tx"/>
                    </a:ext>
                  </a:extLst>
                </a:hlinkClick>
              </a:rPr>
              <a:t>Isaac Newton</a:t>
            </a:r>
            <a:r>
              <a:rPr lang="es-ES" sz="1050">
                <a:solidFill>
                  <a:srgbClr val="202122"/>
                </a:solidFill>
                <a:highlight>
                  <a:srgbClr val="FFFFFF"/>
                </a:highlight>
              </a:rPr>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springer book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The finite difference method (FDM) is an approximate method for solving partial differential equations. It has been used to solve a wide range of problems. These include linear and non-linear, time independent and dependent problems. This method can be applied to problems with different boundary shapes, different kinds of boundary conditions, and for a region containing a number of different materials. Even though the method was known by such workers as Gauss and Boltzmann, it was not widely used to solve engineering problems until the 1940s. The mathematical basis of the method was already known to Richardson in 1910 [1] and many mathematical books such as references [2 and 3] were published which discussed the finite difference method. Specific reference concerning the treatment of electric and magnetic field problems is made in [4]. The application of FDM is not difficult as it involves only simple arithmetic in the derivation of the discretization equations and in writing the corresponding programs. During 1950-1970 FDM was the most important numerical method used to solve practical problems ([5-7]). With the development of high speed computers having large scale storage capability many numerical solution techniques appeared for solving partial differential equations. However, due to the ease of application of the finite difference method it is still a valuable means of solving these problems ([8-11]). Similar to other numerical methods, the aim of finite difference is to replace a continuous field problem with infinite degrees of freedom by a discretized field with finite regular nodes. The partial derivatives of the unknown function are approximated by the difference quotients at a set offinite discretization points. The original partial differential equation is then transformed in to a set of algebraic equations. The solution of these simultaneous equations is the approximate solution of the original boundary value problem.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93" name="Google Shape;93;g1e2611af03b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Wiki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Diferencias finitas:  </a:t>
            </a:r>
            <a:r>
              <a:rPr lang="es-ES" sz="1050">
                <a:solidFill>
                  <a:srgbClr val="202122"/>
                </a:solidFill>
                <a:highlight>
                  <a:srgbClr val="FFFFFF"/>
                </a:highlight>
              </a:rPr>
              <a:t>In </a:t>
            </a:r>
            <a:r>
              <a:rPr lang="es-ES" sz="1050">
                <a:solidFill>
                  <a:srgbClr val="3366CC"/>
                </a:solidFill>
                <a:highlight>
                  <a:srgbClr val="FFFFFF"/>
                </a:highlight>
                <a:uFill>
                  <a:noFill/>
                </a:uFill>
                <a:hlinkClick r:id="rId2">
                  <a:extLst>
                    <a:ext uri="{A12FA001-AC4F-418D-AE19-62706E023703}">
                      <ahyp:hlinkClr val="tx"/>
                    </a:ext>
                  </a:extLst>
                </a:hlinkClick>
              </a:rPr>
              <a:t>numerical analysis</a:t>
            </a:r>
            <a:r>
              <a:rPr lang="es-ES" sz="1050">
                <a:solidFill>
                  <a:srgbClr val="202122"/>
                </a:solidFill>
                <a:highlight>
                  <a:srgbClr val="FFFFFF"/>
                </a:highlight>
              </a:rPr>
              <a:t>, </a:t>
            </a:r>
            <a:r>
              <a:rPr b="1" lang="es-ES" sz="1050">
                <a:solidFill>
                  <a:srgbClr val="202122"/>
                </a:solidFill>
                <a:highlight>
                  <a:srgbClr val="FFFFFF"/>
                </a:highlight>
              </a:rPr>
              <a:t>finite-difference methods</a:t>
            </a:r>
            <a:r>
              <a:rPr lang="es-ES" sz="1050">
                <a:solidFill>
                  <a:srgbClr val="202122"/>
                </a:solidFill>
                <a:highlight>
                  <a:srgbClr val="FFFFFF"/>
                </a:highlight>
              </a:rPr>
              <a:t> (</a:t>
            </a:r>
            <a:r>
              <a:rPr b="1" lang="es-ES" sz="1050">
                <a:solidFill>
                  <a:srgbClr val="202122"/>
                </a:solidFill>
                <a:highlight>
                  <a:srgbClr val="FFFFFF"/>
                </a:highlight>
              </a:rPr>
              <a:t>FDM</a:t>
            </a:r>
            <a:r>
              <a:rPr lang="es-ES" sz="1050">
                <a:solidFill>
                  <a:srgbClr val="202122"/>
                </a:solidFill>
                <a:highlight>
                  <a:srgbClr val="FFFFFF"/>
                </a:highlight>
              </a:rPr>
              <a:t>) are a class of numerical techniques for solving </a:t>
            </a:r>
            <a:r>
              <a:rPr lang="es-ES" sz="1050">
                <a:solidFill>
                  <a:srgbClr val="3366CC"/>
                </a:solidFill>
                <a:highlight>
                  <a:srgbClr val="FFFFFF"/>
                </a:highlight>
                <a:uFill>
                  <a:noFill/>
                </a:uFill>
                <a:hlinkClick r:id="rId3">
                  <a:extLst>
                    <a:ext uri="{A12FA001-AC4F-418D-AE19-62706E023703}">
                      <ahyp:hlinkClr val="tx"/>
                    </a:ext>
                  </a:extLst>
                </a:hlinkClick>
              </a:rPr>
              <a:t>differential equations</a:t>
            </a:r>
            <a:r>
              <a:rPr lang="es-ES" sz="1050">
                <a:solidFill>
                  <a:srgbClr val="202122"/>
                </a:solidFill>
                <a:highlight>
                  <a:srgbClr val="FFFFFF"/>
                </a:highlight>
              </a:rPr>
              <a:t> by approximating </a:t>
            </a:r>
            <a:r>
              <a:rPr lang="es-ES" sz="1050">
                <a:solidFill>
                  <a:srgbClr val="3366CC"/>
                </a:solidFill>
                <a:highlight>
                  <a:srgbClr val="FFFFFF"/>
                </a:highlight>
                <a:uFill>
                  <a:noFill/>
                </a:uFill>
                <a:hlinkClick r:id="rId4">
                  <a:extLst>
                    <a:ext uri="{A12FA001-AC4F-418D-AE19-62706E023703}">
                      <ahyp:hlinkClr val="tx"/>
                    </a:ext>
                  </a:extLst>
                </a:hlinkClick>
              </a:rPr>
              <a:t>derivatives</a:t>
            </a:r>
            <a:r>
              <a:rPr lang="es-ES" sz="1050">
                <a:solidFill>
                  <a:srgbClr val="202122"/>
                </a:solidFill>
                <a:highlight>
                  <a:srgbClr val="FFFFFF"/>
                </a:highlight>
              </a:rPr>
              <a:t> with </a:t>
            </a:r>
            <a:r>
              <a:rPr lang="es-ES" sz="1050">
                <a:solidFill>
                  <a:srgbClr val="3366CC"/>
                </a:solidFill>
                <a:highlight>
                  <a:srgbClr val="FFFFFF"/>
                </a:highlight>
                <a:uFill>
                  <a:noFill/>
                </a:uFill>
                <a:hlinkClick r:id="rId5">
                  <a:extLst>
                    <a:ext uri="{A12FA001-AC4F-418D-AE19-62706E023703}">
                      <ahyp:hlinkClr val="tx"/>
                    </a:ext>
                  </a:extLst>
                </a:hlinkClick>
              </a:rPr>
              <a:t>finite differences</a:t>
            </a:r>
            <a:r>
              <a:rPr lang="es-E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Finite differences were introduced by </a:t>
            </a:r>
            <a:r>
              <a:rPr lang="es-ES" sz="1050">
                <a:solidFill>
                  <a:srgbClr val="3366CC"/>
                </a:solidFill>
                <a:highlight>
                  <a:srgbClr val="FFFFFF"/>
                </a:highlight>
                <a:uFill>
                  <a:noFill/>
                </a:uFill>
                <a:hlinkClick r:id="rId6">
                  <a:extLst>
                    <a:ext uri="{A12FA001-AC4F-418D-AE19-62706E023703}">
                      <ahyp:hlinkClr val="tx"/>
                    </a:ext>
                  </a:extLst>
                </a:hlinkClick>
              </a:rPr>
              <a:t>Brook Taylor</a:t>
            </a:r>
            <a:r>
              <a:rPr lang="es-ES" sz="1050">
                <a:solidFill>
                  <a:srgbClr val="202122"/>
                </a:solidFill>
                <a:highlight>
                  <a:srgbClr val="FFFFFF"/>
                </a:highlight>
              </a:rPr>
              <a:t> in 1715 and have also been studied as abstract self-standing mathematical objects in works by </a:t>
            </a:r>
            <a:r>
              <a:rPr lang="es-ES" sz="1050">
                <a:solidFill>
                  <a:srgbClr val="3366CC"/>
                </a:solidFill>
                <a:highlight>
                  <a:srgbClr val="FFFFFF"/>
                </a:highlight>
                <a:uFill>
                  <a:noFill/>
                </a:uFill>
                <a:hlinkClick r:id="rId7">
                  <a:extLst>
                    <a:ext uri="{A12FA001-AC4F-418D-AE19-62706E023703}">
                      <ahyp:hlinkClr val="tx"/>
                    </a:ext>
                  </a:extLst>
                </a:hlinkClick>
              </a:rPr>
              <a:t>George Boole</a:t>
            </a:r>
            <a:r>
              <a:rPr lang="es-ES" sz="1050">
                <a:solidFill>
                  <a:srgbClr val="202122"/>
                </a:solidFill>
                <a:highlight>
                  <a:srgbClr val="FFFFFF"/>
                </a:highlight>
              </a:rPr>
              <a:t> (1860), </a:t>
            </a:r>
            <a:r>
              <a:rPr lang="es-ES" sz="1050">
                <a:solidFill>
                  <a:srgbClr val="3366CC"/>
                </a:solidFill>
                <a:highlight>
                  <a:srgbClr val="FFFFFF"/>
                </a:highlight>
                <a:uFill>
                  <a:noFill/>
                </a:uFill>
                <a:hlinkClick r:id="rId8">
                  <a:extLst>
                    <a:ext uri="{A12FA001-AC4F-418D-AE19-62706E023703}">
                      <ahyp:hlinkClr val="tx"/>
                    </a:ext>
                  </a:extLst>
                </a:hlinkClick>
              </a:rPr>
              <a:t>L. M. Milne-Thomson</a:t>
            </a:r>
            <a:r>
              <a:rPr lang="es-ES" sz="1050">
                <a:solidFill>
                  <a:srgbClr val="202122"/>
                </a:solidFill>
                <a:highlight>
                  <a:srgbClr val="FFFFFF"/>
                </a:highlight>
              </a:rPr>
              <a:t> (1933), and </a:t>
            </a:r>
            <a:r>
              <a:rPr lang="es-ES" sz="1050">
                <a:solidFill>
                  <a:srgbClr val="DD3333"/>
                </a:solidFill>
                <a:highlight>
                  <a:srgbClr val="FFFFFF"/>
                </a:highlight>
                <a:uFill>
                  <a:noFill/>
                </a:uFill>
                <a:hlinkClick r:id="rId9">
                  <a:extLst>
                    <a:ext uri="{A12FA001-AC4F-418D-AE19-62706E023703}">
                      <ahyp:hlinkClr val="tx"/>
                    </a:ext>
                  </a:extLst>
                </a:hlinkClick>
              </a:rPr>
              <a:t>Károly Jordan</a:t>
            </a:r>
            <a:r>
              <a:rPr lang="es-ES" sz="900">
                <a:solidFill>
                  <a:srgbClr val="202122"/>
                </a:solidFill>
                <a:highlight>
                  <a:srgbClr val="FFFFFF"/>
                </a:highlight>
              </a:rPr>
              <a:t> [</a:t>
            </a:r>
            <a:r>
              <a:rPr lang="es-ES" sz="900">
                <a:solidFill>
                  <a:srgbClr val="3366CC"/>
                </a:solidFill>
                <a:highlight>
                  <a:srgbClr val="FFFFFF"/>
                </a:highlight>
                <a:uFill>
                  <a:noFill/>
                </a:uFill>
                <a:hlinkClick r:id="rId10">
                  <a:extLst>
                    <a:ext uri="{A12FA001-AC4F-418D-AE19-62706E023703}">
                      <ahyp:hlinkClr val="tx"/>
                    </a:ext>
                  </a:extLst>
                </a:hlinkClick>
              </a:rPr>
              <a:t>de</a:t>
            </a:r>
            <a:r>
              <a:rPr lang="es-ES" sz="900">
                <a:solidFill>
                  <a:srgbClr val="202122"/>
                </a:solidFill>
                <a:highlight>
                  <a:srgbClr val="FFFFFF"/>
                </a:highlight>
              </a:rPr>
              <a:t>]</a:t>
            </a:r>
            <a:r>
              <a:rPr lang="es-ES" sz="1050">
                <a:solidFill>
                  <a:srgbClr val="202122"/>
                </a:solidFill>
                <a:highlight>
                  <a:srgbClr val="FFFFFF"/>
                </a:highlight>
              </a:rPr>
              <a:t> (1939). Finite differences trace their origins back to one of </a:t>
            </a:r>
            <a:r>
              <a:rPr lang="es-ES" sz="1050">
                <a:solidFill>
                  <a:srgbClr val="3366CC"/>
                </a:solidFill>
                <a:highlight>
                  <a:srgbClr val="FFFFFF"/>
                </a:highlight>
                <a:uFill>
                  <a:noFill/>
                </a:uFill>
                <a:hlinkClick r:id="rId11">
                  <a:extLst>
                    <a:ext uri="{A12FA001-AC4F-418D-AE19-62706E023703}">
                      <ahyp:hlinkClr val="tx"/>
                    </a:ext>
                  </a:extLst>
                </a:hlinkClick>
              </a:rPr>
              <a:t>Jost Bürgi</a:t>
            </a:r>
            <a:r>
              <a:rPr lang="es-ES" sz="1050">
                <a:solidFill>
                  <a:srgbClr val="202122"/>
                </a:solidFill>
                <a:highlight>
                  <a:srgbClr val="FFFFFF"/>
                </a:highlight>
              </a:rPr>
              <a:t>'s algorithms (c. 1592) and work by others including </a:t>
            </a:r>
            <a:r>
              <a:rPr lang="es-ES" sz="1050">
                <a:solidFill>
                  <a:srgbClr val="3366CC"/>
                </a:solidFill>
                <a:highlight>
                  <a:srgbClr val="FFFFFF"/>
                </a:highlight>
                <a:uFill>
                  <a:noFill/>
                </a:uFill>
                <a:hlinkClick r:id="rId12">
                  <a:extLst>
                    <a:ext uri="{A12FA001-AC4F-418D-AE19-62706E023703}">
                      <ahyp:hlinkClr val="tx"/>
                    </a:ext>
                  </a:extLst>
                </a:hlinkClick>
              </a:rPr>
              <a:t>Isaac Newton</a:t>
            </a:r>
            <a:r>
              <a:rPr lang="es-ES" sz="1050">
                <a:solidFill>
                  <a:srgbClr val="202122"/>
                </a:solidFill>
                <a:highlight>
                  <a:srgbClr val="FFFFFF"/>
                </a:highlight>
              </a:rPr>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springer book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The finite difference method (FDM) is an approximate method for solving partial differential equations. It has been used to solve a wide range of problems. These include linear and non-linear, time independent and dependent problems. This method can be applied to problems with different boundary shapes, different kinds of boundary conditions, and for a region containing a number of different materials. Even though the method was known by such workers as Gauss and Boltzmann, it was not widely used to solve engineering problems until the 1940s. The mathematical basis of the method was already known to Richardson in 1910 [1] and many mathematical books such as references [2 and 3] were published which discussed the finite difference method. Specific reference concerning the treatment of electric and magnetic field problems is made in [4]. The application of FDM is not difficult as it involves only simple arithmetic in the derivation of the discretization equations and in writing the corresponding programs. During 1950-1970 FDM was the most important numerical method used to solve practical problems ([5-7]). With the development of high speed computers having large scale storage capability many numerical solution techniques appeared for solving partial differential equations. However, due to the ease of application of the finite difference method it is still a valuable means of solving these problems ([8-11]). Similar to other numerical methods, the aim of finite difference is to replace a continuous field problem with infinite degrees of freedom by a discretized field with finite regular nodes. The partial derivatives of the unknown function are approximated by the difference quotients at a set offinite discretization points. The original partial differential equation is then transformed in to a set of algebraic equations. The solution of these simultaneous equations is the approximate solution of the original boundary value problem.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409c999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Wiki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Diferencias finitas:  </a:t>
            </a:r>
            <a:r>
              <a:rPr lang="es-ES" sz="1050">
                <a:solidFill>
                  <a:srgbClr val="202122"/>
                </a:solidFill>
                <a:highlight>
                  <a:srgbClr val="FFFFFF"/>
                </a:highlight>
              </a:rPr>
              <a:t>In </a:t>
            </a:r>
            <a:r>
              <a:rPr lang="es-ES" sz="1050">
                <a:solidFill>
                  <a:srgbClr val="3366CC"/>
                </a:solidFill>
                <a:highlight>
                  <a:srgbClr val="FFFFFF"/>
                </a:highlight>
                <a:uFill>
                  <a:noFill/>
                </a:uFill>
                <a:hlinkClick r:id="rId2">
                  <a:extLst>
                    <a:ext uri="{A12FA001-AC4F-418D-AE19-62706E023703}">
                      <ahyp:hlinkClr val="tx"/>
                    </a:ext>
                  </a:extLst>
                </a:hlinkClick>
              </a:rPr>
              <a:t>numerical analysis</a:t>
            </a:r>
            <a:r>
              <a:rPr lang="es-ES" sz="1050">
                <a:solidFill>
                  <a:srgbClr val="202122"/>
                </a:solidFill>
                <a:highlight>
                  <a:srgbClr val="FFFFFF"/>
                </a:highlight>
              </a:rPr>
              <a:t>, </a:t>
            </a:r>
            <a:r>
              <a:rPr b="1" lang="es-ES" sz="1050">
                <a:solidFill>
                  <a:srgbClr val="202122"/>
                </a:solidFill>
                <a:highlight>
                  <a:srgbClr val="FFFFFF"/>
                </a:highlight>
              </a:rPr>
              <a:t>finite-difference methods</a:t>
            </a:r>
            <a:r>
              <a:rPr lang="es-ES" sz="1050">
                <a:solidFill>
                  <a:srgbClr val="202122"/>
                </a:solidFill>
                <a:highlight>
                  <a:srgbClr val="FFFFFF"/>
                </a:highlight>
              </a:rPr>
              <a:t> (</a:t>
            </a:r>
            <a:r>
              <a:rPr b="1" lang="es-ES" sz="1050">
                <a:solidFill>
                  <a:srgbClr val="202122"/>
                </a:solidFill>
                <a:highlight>
                  <a:srgbClr val="FFFFFF"/>
                </a:highlight>
              </a:rPr>
              <a:t>FDM</a:t>
            </a:r>
            <a:r>
              <a:rPr lang="es-ES" sz="1050">
                <a:solidFill>
                  <a:srgbClr val="202122"/>
                </a:solidFill>
                <a:highlight>
                  <a:srgbClr val="FFFFFF"/>
                </a:highlight>
              </a:rPr>
              <a:t>) are a class of numerical techniques for solving </a:t>
            </a:r>
            <a:r>
              <a:rPr lang="es-ES" sz="1050">
                <a:solidFill>
                  <a:srgbClr val="3366CC"/>
                </a:solidFill>
                <a:highlight>
                  <a:srgbClr val="FFFFFF"/>
                </a:highlight>
                <a:uFill>
                  <a:noFill/>
                </a:uFill>
                <a:hlinkClick r:id="rId3">
                  <a:extLst>
                    <a:ext uri="{A12FA001-AC4F-418D-AE19-62706E023703}">
                      <ahyp:hlinkClr val="tx"/>
                    </a:ext>
                  </a:extLst>
                </a:hlinkClick>
              </a:rPr>
              <a:t>differential equations</a:t>
            </a:r>
            <a:r>
              <a:rPr lang="es-ES" sz="1050">
                <a:solidFill>
                  <a:srgbClr val="202122"/>
                </a:solidFill>
                <a:highlight>
                  <a:srgbClr val="FFFFFF"/>
                </a:highlight>
              </a:rPr>
              <a:t> by approximating </a:t>
            </a:r>
            <a:r>
              <a:rPr lang="es-ES" sz="1050">
                <a:solidFill>
                  <a:srgbClr val="3366CC"/>
                </a:solidFill>
                <a:highlight>
                  <a:srgbClr val="FFFFFF"/>
                </a:highlight>
                <a:uFill>
                  <a:noFill/>
                </a:uFill>
                <a:hlinkClick r:id="rId4">
                  <a:extLst>
                    <a:ext uri="{A12FA001-AC4F-418D-AE19-62706E023703}">
                      <ahyp:hlinkClr val="tx"/>
                    </a:ext>
                  </a:extLst>
                </a:hlinkClick>
              </a:rPr>
              <a:t>derivatives</a:t>
            </a:r>
            <a:r>
              <a:rPr lang="es-ES" sz="1050">
                <a:solidFill>
                  <a:srgbClr val="202122"/>
                </a:solidFill>
                <a:highlight>
                  <a:srgbClr val="FFFFFF"/>
                </a:highlight>
              </a:rPr>
              <a:t> with </a:t>
            </a:r>
            <a:r>
              <a:rPr lang="es-ES" sz="1050">
                <a:solidFill>
                  <a:srgbClr val="3366CC"/>
                </a:solidFill>
                <a:highlight>
                  <a:srgbClr val="FFFFFF"/>
                </a:highlight>
                <a:uFill>
                  <a:noFill/>
                </a:uFill>
                <a:hlinkClick r:id="rId5">
                  <a:extLst>
                    <a:ext uri="{A12FA001-AC4F-418D-AE19-62706E023703}">
                      <ahyp:hlinkClr val="tx"/>
                    </a:ext>
                  </a:extLst>
                </a:hlinkClick>
              </a:rPr>
              <a:t>finite differences</a:t>
            </a:r>
            <a:r>
              <a:rPr lang="es-E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Finite differences were introduced by </a:t>
            </a:r>
            <a:r>
              <a:rPr lang="es-ES" sz="1050">
                <a:solidFill>
                  <a:srgbClr val="3366CC"/>
                </a:solidFill>
                <a:highlight>
                  <a:srgbClr val="FFFFFF"/>
                </a:highlight>
                <a:uFill>
                  <a:noFill/>
                </a:uFill>
                <a:hlinkClick r:id="rId6">
                  <a:extLst>
                    <a:ext uri="{A12FA001-AC4F-418D-AE19-62706E023703}">
                      <ahyp:hlinkClr val="tx"/>
                    </a:ext>
                  </a:extLst>
                </a:hlinkClick>
              </a:rPr>
              <a:t>Brook Taylor</a:t>
            </a:r>
            <a:r>
              <a:rPr lang="es-ES" sz="1050">
                <a:solidFill>
                  <a:srgbClr val="202122"/>
                </a:solidFill>
                <a:highlight>
                  <a:srgbClr val="FFFFFF"/>
                </a:highlight>
              </a:rPr>
              <a:t> in 1715 and have also been studied as abstract self-standing mathematical objects in works by </a:t>
            </a:r>
            <a:r>
              <a:rPr lang="es-ES" sz="1050">
                <a:solidFill>
                  <a:srgbClr val="3366CC"/>
                </a:solidFill>
                <a:highlight>
                  <a:srgbClr val="FFFFFF"/>
                </a:highlight>
                <a:uFill>
                  <a:noFill/>
                </a:uFill>
                <a:hlinkClick r:id="rId7">
                  <a:extLst>
                    <a:ext uri="{A12FA001-AC4F-418D-AE19-62706E023703}">
                      <ahyp:hlinkClr val="tx"/>
                    </a:ext>
                  </a:extLst>
                </a:hlinkClick>
              </a:rPr>
              <a:t>George Boole</a:t>
            </a:r>
            <a:r>
              <a:rPr lang="es-ES" sz="1050">
                <a:solidFill>
                  <a:srgbClr val="202122"/>
                </a:solidFill>
                <a:highlight>
                  <a:srgbClr val="FFFFFF"/>
                </a:highlight>
              </a:rPr>
              <a:t> (1860), </a:t>
            </a:r>
            <a:r>
              <a:rPr lang="es-ES" sz="1050">
                <a:solidFill>
                  <a:srgbClr val="3366CC"/>
                </a:solidFill>
                <a:highlight>
                  <a:srgbClr val="FFFFFF"/>
                </a:highlight>
                <a:uFill>
                  <a:noFill/>
                </a:uFill>
                <a:hlinkClick r:id="rId8">
                  <a:extLst>
                    <a:ext uri="{A12FA001-AC4F-418D-AE19-62706E023703}">
                      <ahyp:hlinkClr val="tx"/>
                    </a:ext>
                  </a:extLst>
                </a:hlinkClick>
              </a:rPr>
              <a:t>L. M. Milne-Thomson</a:t>
            </a:r>
            <a:r>
              <a:rPr lang="es-ES" sz="1050">
                <a:solidFill>
                  <a:srgbClr val="202122"/>
                </a:solidFill>
                <a:highlight>
                  <a:srgbClr val="FFFFFF"/>
                </a:highlight>
              </a:rPr>
              <a:t> (1933), and </a:t>
            </a:r>
            <a:r>
              <a:rPr lang="es-ES" sz="1050">
                <a:solidFill>
                  <a:srgbClr val="DD3333"/>
                </a:solidFill>
                <a:highlight>
                  <a:srgbClr val="FFFFFF"/>
                </a:highlight>
                <a:uFill>
                  <a:noFill/>
                </a:uFill>
                <a:hlinkClick r:id="rId9">
                  <a:extLst>
                    <a:ext uri="{A12FA001-AC4F-418D-AE19-62706E023703}">
                      <ahyp:hlinkClr val="tx"/>
                    </a:ext>
                  </a:extLst>
                </a:hlinkClick>
              </a:rPr>
              <a:t>Károly Jordan</a:t>
            </a:r>
            <a:r>
              <a:rPr lang="es-ES" sz="900">
                <a:solidFill>
                  <a:srgbClr val="202122"/>
                </a:solidFill>
                <a:highlight>
                  <a:srgbClr val="FFFFFF"/>
                </a:highlight>
              </a:rPr>
              <a:t> [</a:t>
            </a:r>
            <a:r>
              <a:rPr lang="es-ES" sz="900">
                <a:solidFill>
                  <a:srgbClr val="3366CC"/>
                </a:solidFill>
                <a:highlight>
                  <a:srgbClr val="FFFFFF"/>
                </a:highlight>
                <a:uFill>
                  <a:noFill/>
                </a:uFill>
                <a:hlinkClick r:id="rId10">
                  <a:extLst>
                    <a:ext uri="{A12FA001-AC4F-418D-AE19-62706E023703}">
                      <ahyp:hlinkClr val="tx"/>
                    </a:ext>
                  </a:extLst>
                </a:hlinkClick>
              </a:rPr>
              <a:t>de</a:t>
            </a:r>
            <a:r>
              <a:rPr lang="es-ES" sz="900">
                <a:solidFill>
                  <a:srgbClr val="202122"/>
                </a:solidFill>
                <a:highlight>
                  <a:srgbClr val="FFFFFF"/>
                </a:highlight>
              </a:rPr>
              <a:t>]</a:t>
            </a:r>
            <a:r>
              <a:rPr lang="es-ES" sz="1050">
                <a:solidFill>
                  <a:srgbClr val="202122"/>
                </a:solidFill>
                <a:highlight>
                  <a:srgbClr val="FFFFFF"/>
                </a:highlight>
              </a:rPr>
              <a:t> (1939). Finite differences trace their origins back to one of </a:t>
            </a:r>
            <a:r>
              <a:rPr lang="es-ES" sz="1050">
                <a:solidFill>
                  <a:srgbClr val="3366CC"/>
                </a:solidFill>
                <a:highlight>
                  <a:srgbClr val="FFFFFF"/>
                </a:highlight>
                <a:uFill>
                  <a:noFill/>
                </a:uFill>
                <a:hlinkClick r:id="rId11">
                  <a:extLst>
                    <a:ext uri="{A12FA001-AC4F-418D-AE19-62706E023703}">
                      <ahyp:hlinkClr val="tx"/>
                    </a:ext>
                  </a:extLst>
                </a:hlinkClick>
              </a:rPr>
              <a:t>Jost Bürgi</a:t>
            </a:r>
            <a:r>
              <a:rPr lang="es-ES" sz="1050">
                <a:solidFill>
                  <a:srgbClr val="202122"/>
                </a:solidFill>
                <a:highlight>
                  <a:srgbClr val="FFFFFF"/>
                </a:highlight>
              </a:rPr>
              <a:t>'s algorithms (c. 1592) and work by others including </a:t>
            </a:r>
            <a:r>
              <a:rPr lang="es-ES" sz="1050">
                <a:solidFill>
                  <a:srgbClr val="3366CC"/>
                </a:solidFill>
                <a:highlight>
                  <a:srgbClr val="FFFFFF"/>
                </a:highlight>
                <a:uFill>
                  <a:noFill/>
                </a:uFill>
                <a:hlinkClick r:id="rId12">
                  <a:extLst>
                    <a:ext uri="{A12FA001-AC4F-418D-AE19-62706E023703}">
                      <ahyp:hlinkClr val="tx"/>
                    </a:ext>
                  </a:extLst>
                </a:hlinkClick>
              </a:rPr>
              <a:t>Isaac Newton</a:t>
            </a:r>
            <a:r>
              <a:rPr lang="es-ES" sz="1050">
                <a:solidFill>
                  <a:srgbClr val="202122"/>
                </a:solidFill>
                <a:highlight>
                  <a:srgbClr val="FFFFFF"/>
                </a:highlight>
              </a:rPr>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springer book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The finite difference method (FDM) is an approximate method for solving partial differential equations. It has been used to solve a wide range of problems. These include linear and non-linear, time independent and dependent problems. This method can be applied to problems with different boundary shapes, different kinds of boundary conditions, and for a region containing a number of different materials. Even though the method was known by such workers as Gauss and Boltzmann, it was not widely used to solve engineering problems until the 1940s. The mathematical basis of the method was already known to Richardson in 1910 [1] and many mathematical books such as references [2 and 3] were published which discussed the finite difference method. Specific reference concerning the treatment of electric and magnetic field problems is made in [4]. The application of FDM is not difficult as it involves only simple arithmetic in the derivation of the discretization equations and in writing the corresponding programs. During 1950-1970 FDM was the most important numerical method used to solve practical problems ([5-7]). With the development of high speed computers having large scale storage capability many numerical solution techniques appeared for solving partial differential equations. However, due to the ease of application of the finite difference method it is still a valuable means of solving these problems ([8-11]). Similar to other numerical methods, the aim of finite difference is to replace a continuous field problem with infinite degrees of freedom by a discretized field with finite regular nodes. The partial derivatives of the unknown function are approximated by the difference quotients at a set offinite discretization points. The original partial differential equation is then transformed in to a set of algebraic equations. The solution of these simultaneous equations is the approximate solution of the original boundary value problem. </a:t>
            </a:r>
            <a:endParaRPr/>
          </a:p>
        </p:txBody>
      </p:sp>
      <p:sp>
        <p:nvSpPr>
          <p:cNvPr id="120" name="Google Shape;120;g1f409c999b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e2611af03b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Wiki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Diferencias finitas:  </a:t>
            </a:r>
            <a:r>
              <a:rPr lang="es-ES" sz="1050">
                <a:solidFill>
                  <a:srgbClr val="202122"/>
                </a:solidFill>
                <a:highlight>
                  <a:srgbClr val="FFFFFF"/>
                </a:highlight>
              </a:rPr>
              <a:t>In </a:t>
            </a:r>
            <a:r>
              <a:rPr lang="es-ES" sz="1050">
                <a:solidFill>
                  <a:srgbClr val="3366CC"/>
                </a:solidFill>
                <a:highlight>
                  <a:srgbClr val="FFFFFF"/>
                </a:highlight>
                <a:uFill>
                  <a:noFill/>
                </a:uFill>
                <a:hlinkClick r:id="rId2">
                  <a:extLst>
                    <a:ext uri="{A12FA001-AC4F-418D-AE19-62706E023703}">
                      <ahyp:hlinkClr val="tx"/>
                    </a:ext>
                  </a:extLst>
                </a:hlinkClick>
              </a:rPr>
              <a:t>numerical analysis</a:t>
            </a:r>
            <a:r>
              <a:rPr lang="es-ES" sz="1050">
                <a:solidFill>
                  <a:srgbClr val="202122"/>
                </a:solidFill>
                <a:highlight>
                  <a:srgbClr val="FFFFFF"/>
                </a:highlight>
              </a:rPr>
              <a:t>, </a:t>
            </a:r>
            <a:r>
              <a:rPr b="1" lang="es-ES" sz="1050">
                <a:solidFill>
                  <a:srgbClr val="202122"/>
                </a:solidFill>
                <a:highlight>
                  <a:srgbClr val="FFFFFF"/>
                </a:highlight>
              </a:rPr>
              <a:t>finite-difference methods</a:t>
            </a:r>
            <a:r>
              <a:rPr lang="es-ES" sz="1050">
                <a:solidFill>
                  <a:srgbClr val="202122"/>
                </a:solidFill>
                <a:highlight>
                  <a:srgbClr val="FFFFFF"/>
                </a:highlight>
              </a:rPr>
              <a:t> (</a:t>
            </a:r>
            <a:r>
              <a:rPr b="1" lang="es-ES" sz="1050">
                <a:solidFill>
                  <a:srgbClr val="202122"/>
                </a:solidFill>
                <a:highlight>
                  <a:srgbClr val="FFFFFF"/>
                </a:highlight>
              </a:rPr>
              <a:t>FDM</a:t>
            </a:r>
            <a:r>
              <a:rPr lang="es-ES" sz="1050">
                <a:solidFill>
                  <a:srgbClr val="202122"/>
                </a:solidFill>
                <a:highlight>
                  <a:srgbClr val="FFFFFF"/>
                </a:highlight>
              </a:rPr>
              <a:t>) are a class of numerical techniques for solving </a:t>
            </a:r>
            <a:r>
              <a:rPr lang="es-ES" sz="1050">
                <a:solidFill>
                  <a:srgbClr val="3366CC"/>
                </a:solidFill>
                <a:highlight>
                  <a:srgbClr val="FFFFFF"/>
                </a:highlight>
                <a:uFill>
                  <a:noFill/>
                </a:uFill>
                <a:hlinkClick r:id="rId3">
                  <a:extLst>
                    <a:ext uri="{A12FA001-AC4F-418D-AE19-62706E023703}">
                      <ahyp:hlinkClr val="tx"/>
                    </a:ext>
                  </a:extLst>
                </a:hlinkClick>
              </a:rPr>
              <a:t>differential equations</a:t>
            </a:r>
            <a:r>
              <a:rPr lang="es-ES" sz="1050">
                <a:solidFill>
                  <a:srgbClr val="202122"/>
                </a:solidFill>
                <a:highlight>
                  <a:srgbClr val="FFFFFF"/>
                </a:highlight>
              </a:rPr>
              <a:t> by approximating </a:t>
            </a:r>
            <a:r>
              <a:rPr lang="es-ES" sz="1050">
                <a:solidFill>
                  <a:srgbClr val="3366CC"/>
                </a:solidFill>
                <a:highlight>
                  <a:srgbClr val="FFFFFF"/>
                </a:highlight>
                <a:uFill>
                  <a:noFill/>
                </a:uFill>
                <a:hlinkClick r:id="rId4">
                  <a:extLst>
                    <a:ext uri="{A12FA001-AC4F-418D-AE19-62706E023703}">
                      <ahyp:hlinkClr val="tx"/>
                    </a:ext>
                  </a:extLst>
                </a:hlinkClick>
              </a:rPr>
              <a:t>derivatives</a:t>
            </a:r>
            <a:r>
              <a:rPr lang="es-ES" sz="1050">
                <a:solidFill>
                  <a:srgbClr val="202122"/>
                </a:solidFill>
                <a:highlight>
                  <a:srgbClr val="FFFFFF"/>
                </a:highlight>
              </a:rPr>
              <a:t> with </a:t>
            </a:r>
            <a:r>
              <a:rPr lang="es-ES" sz="1050">
                <a:solidFill>
                  <a:srgbClr val="3366CC"/>
                </a:solidFill>
                <a:highlight>
                  <a:srgbClr val="FFFFFF"/>
                </a:highlight>
                <a:uFill>
                  <a:noFill/>
                </a:uFill>
                <a:hlinkClick r:id="rId5">
                  <a:extLst>
                    <a:ext uri="{A12FA001-AC4F-418D-AE19-62706E023703}">
                      <ahyp:hlinkClr val="tx"/>
                    </a:ext>
                  </a:extLst>
                </a:hlinkClick>
              </a:rPr>
              <a:t>finite differences</a:t>
            </a:r>
            <a:r>
              <a:rPr lang="es-ES"/>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Finite differences were introduced by </a:t>
            </a:r>
            <a:r>
              <a:rPr lang="es-ES" sz="1050">
                <a:solidFill>
                  <a:srgbClr val="3366CC"/>
                </a:solidFill>
                <a:highlight>
                  <a:srgbClr val="FFFFFF"/>
                </a:highlight>
                <a:uFill>
                  <a:noFill/>
                </a:uFill>
                <a:hlinkClick r:id="rId6">
                  <a:extLst>
                    <a:ext uri="{A12FA001-AC4F-418D-AE19-62706E023703}">
                      <ahyp:hlinkClr val="tx"/>
                    </a:ext>
                  </a:extLst>
                </a:hlinkClick>
              </a:rPr>
              <a:t>Brook Taylor</a:t>
            </a:r>
            <a:r>
              <a:rPr lang="es-ES" sz="1050">
                <a:solidFill>
                  <a:srgbClr val="202122"/>
                </a:solidFill>
                <a:highlight>
                  <a:srgbClr val="FFFFFF"/>
                </a:highlight>
              </a:rPr>
              <a:t> in 1715 and have also been studied as abstract self-standing mathematical objects in works by </a:t>
            </a:r>
            <a:r>
              <a:rPr lang="es-ES" sz="1050">
                <a:solidFill>
                  <a:srgbClr val="3366CC"/>
                </a:solidFill>
                <a:highlight>
                  <a:srgbClr val="FFFFFF"/>
                </a:highlight>
                <a:uFill>
                  <a:noFill/>
                </a:uFill>
                <a:hlinkClick r:id="rId7">
                  <a:extLst>
                    <a:ext uri="{A12FA001-AC4F-418D-AE19-62706E023703}">
                      <ahyp:hlinkClr val="tx"/>
                    </a:ext>
                  </a:extLst>
                </a:hlinkClick>
              </a:rPr>
              <a:t>George Boole</a:t>
            </a:r>
            <a:r>
              <a:rPr lang="es-ES" sz="1050">
                <a:solidFill>
                  <a:srgbClr val="202122"/>
                </a:solidFill>
                <a:highlight>
                  <a:srgbClr val="FFFFFF"/>
                </a:highlight>
              </a:rPr>
              <a:t> (1860), </a:t>
            </a:r>
            <a:r>
              <a:rPr lang="es-ES" sz="1050">
                <a:solidFill>
                  <a:srgbClr val="3366CC"/>
                </a:solidFill>
                <a:highlight>
                  <a:srgbClr val="FFFFFF"/>
                </a:highlight>
                <a:uFill>
                  <a:noFill/>
                </a:uFill>
                <a:hlinkClick r:id="rId8">
                  <a:extLst>
                    <a:ext uri="{A12FA001-AC4F-418D-AE19-62706E023703}">
                      <ahyp:hlinkClr val="tx"/>
                    </a:ext>
                  </a:extLst>
                </a:hlinkClick>
              </a:rPr>
              <a:t>L. M. Milne-Thomson</a:t>
            </a:r>
            <a:r>
              <a:rPr lang="es-ES" sz="1050">
                <a:solidFill>
                  <a:srgbClr val="202122"/>
                </a:solidFill>
                <a:highlight>
                  <a:srgbClr val="FFFFFF"/>
                </a:highlight>
              </a:rPr>
              <a:t> (1933), and </a:t>
            </a:r>
            <a:r>
              <a:rPr lang="es-ES" sz="1050">
                <a:solidFill>
                  <a:srgbClr val="DD3333"/>
                </a:solidFill>
                <a:highlight>
                  <a:srgbClr val="FFFFFF"/>
                </a:highlight>
                <a:uFill>
                  <a:noFill/>
                </a:uFill>
                <a:hlinkClick r:id="rId9">
                  <a:extLst>
                    <a:ext uri="{A12FA001-AC4F-418D-AE19-62706E023703}">
                      <ahyp:hlinkClr val="tx"/>
                    </a:ext>
                  </a:extLst>
                </a:hlinkClick>
              </a:rPr>
              <a:t>Károly Jordan</a:t>
            </a:r>
            <a:r>
              <a:rPr lang="es-ES" sz="900">
                <a:solidFill>
                  <a:srgbClr val="202122"/>
                </a:solidFill>
                <a:highlight>
                  <a:srgbClr val="FFFFFF"/>
                </a:highlight>
              </a:rPr>
              <a:t> [</a:t>
            </a:r>
            <a:r>
              <a:rPr lang="es-ES" sz="900">
                <a:solidFill>
                  <a:srgbClr val="3366CC"/>
                </a:solidFill>
                <a:highlight>
                  <a:srgbClr val="FFFFFF"/>
                </a:highlight>
                <a:uFill>
                  <a:noFill/>
                </a:uFill>
                <a:hlinkClick r:id="rId10">
                  <a:extLst>
                    <a:ext uri="{A12FA001-AC4F-418D-AE19-62706E023703}">
                      <ahyp:hlinkClr val="tx"/>
                    </a:ext>
                  </a:extLst>
                </a:hlinkClick>
              </a:rPr>
              <a:t>de</a:t>
            </a:r>
            <a:r>
              <a:rPr lang="es-ES" sz="900">
                <a:solidFill>
                  <a:srgbClr val="202122"/>
                </a:solidFill>
                <a:highlight>
                  <a:srgbClr val="FFFFFF"/>
                </a:highlight>
              </a:rPr>
              <a:t>]</a:t>
            </a:r>
            <a:r>
              <a:rPr lang="es-ES" sz="1050">
                <a:solidFill>
                  <a:srgbClr val="202122"/>
                </a:solidFill>
                <a:highlight>
                  <a:srgbClr val="FFFFFF"/>
                </a:highlight>
              </a:rPr>
              <a:t> (1939). Finite differences trace their origins back to one of </a:t>
            </a:r>
            <a:r>
              <a:rPr lang="es-ES" sz="1050">
                <a:solidFill>
                  <a:srgbClr val="3366CC"/>
                </a:solidFill>
                <a:highlight>
                  <a:srgbClr val="FFFFFF"/>
                </a:highlight>
                <a:uFill>
                  <a:noFill/>
                </a:uFill>
                <a:hlinkClick r:id="rId11">
                  <a:extLst>
                    <a:ext uri="{A12FA001-AC4F-418D-AE19-62706E023703}">
                      <ahyp:hlinkClr val="tx"/>
                    </a:ext>
                  </a:extLst>
                </a:hlinkClick>
              </a:rPr>
              <a:t>Jost Bürgi</a:t>
            </a:r>
            <a:r>
              <a:rPr lang="es-ES" sz="1050">
                <a:solidFill>
                  <a:srgbClr val="202122"/>
                </a:solidFill>
                <a:highlight>
                  <a:srgbClr val="FFFFFF"/>
                </a:highlight>
              </a:rPr>
              <a:t>'s algorithms (c. 1592) and work by others including </a:t>
            </a:r>
            <a:r>
              <a:rPr lang="es-ES" sz="1050">
                <a:solidFill>
                  <a:srgbClr val="3366CC"/>
                </a:solidFill>
                <a:highlight>
                  <a:srgbClr val="FFFFFF"/>
                </a:highlight>
                <a:uFill>
                  <a:noFill/>
                </a:uFill>
                <a:hlinkClick r:id="rId12">
                  <a:extLst>
                    <a:ext uri="{A12FA001-AC4F-418D-AE19-62706E023703}">
                      <ahyp:hlinkClr val="tx"/>
                    </a:ext>
                  </a:extLst>
                </a:hlinkClick>
              </a:rPr>
              <a:t>Isaac Newton</a:t>
            </a:r>
            <a:r>
              <a:rPr lang="es-ES" sz="1050">
                <a:solidFill>
                  <a:srgbClr val="202122"/>
                </a:solidFill>
                <a:highlight>
                  <a:srgbClr val="FFFFFF"/>
                </a:highlight>
              </a:rPr>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springer book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The finite difference method (FDM) is an approximate method for solving partial differential equations. It has been used to solve a wide range of problems. These include linear and non-linear, time independent and dependent problems. This method can be applied to problems with different boundary shapes, different kinds of boundary conditions, and for a region containing a number of different materials. Even though the method was known by such workers as Gauss and Boltzmann, it was not widely used to solve engineering problems until the 1940s. The mathematical basis of the method was already known to Richardson in 1910 [1] and many mathematical books such as references [2 and 3] were published which discussed the finite difference method. Specific reference concerning the treatment of electric and magnetic field problems is made in [4]. The application of FDM is not difficult as it involves only simple arithmetic in the derivation of the discretization equations and in writing the corresponding programs. During 1950-1970 FDM was the most important numerical method used to solve practical problems ([5-7]). With the development of high speed computers having large scale storage capability many numerical solution techniques appeared for solving partial differential equations. However, due to the ease of application of the finite difference method it is still a valuable means of solving these problems ([8-11]). Similar to other numerical methods, the aim of finite difference is to replace a continuous field problem with infinite degrees of freedom by a discretized field with finite regular nodes. The partial derivatives of the unknown function are approximated by the difference quotients at a set offinite discretization points. The original partial differential equation is then transformed in to a set of algebraic equations. The solution of these simultaneous equations is the approximate solution of the original boundary value problem. </a:t>
            </a:r>
            <a:endParaRPr/>
          </a:p>
        </p:txBody>
      </p:sp>
      <p:sp>
        <p:nvSpPr>
          <p:cNvPr id="134" name="Google Shape;134;g1e2611af03b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2c15ea76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prevailing consensus is that </a:t>
            </a:r>
            <a:r>
              <a:rPr lang="es-ES" sz="1050">
                <a:solidFill>
                  <a:srgbClr val="3366CC"/>
                </a:solidFill>
                <a:highlight>
                  <a:srgbClr val="FFFFFF"/>
                </a:highlight>
                <a:uFill>
                  <a:noFill/>
                </a:uFill>
                <a:hlinkClick r:id="rId2">
                  <a:extLst>
                    <a:ext uri="{A12FA001-AC4F-418D-AE19-62706E023703}">
                      <ahyp:hlinkClr val="tx"/>
                    </a:ext>
                  </a:extLst>
                </a:hlinkClick>
              </a:rPr>
              <a:t>Galileo Galilei</a:t>
            </a:r>
            <a:r>
              <a:rPr lang="es-ES" sz="1050">
                <a:solidFill>
                  <a:srgbClr val="202122"/>
                </a:solidFill>
                <a:highlight>
                  <a:srgbClr val="FFFFFF"/>
                </a:highlight>
              </a:rPr>
              <a:t> made the first attempts at developing a theory of beams, but recent studies argue that </a:t>
            </a:r>
            <a:r>
              <a:rPr lang="es-ES" sz="1050">
                <a:solidFill>
                  <a:srgbClr val="3366CC"/>
                </a:solidFill>
                <a:highlight>
                  <a:srgbClr val="FFFFFF"/>
                </a:highlight>
                <a:uFill>
                  <a:noFill/>
                </a:uFill>
                <a:hlinkClick r:id="rId3">
                  <a:extLst>
                    <a:ext uri="{A12FA001-AC4F-418D-AE19-62706E023703}">
                      <ahyp:hlinkClr val="tx"/>
                    </a:ext>
                  </a:extLst>
                </a:hlinkClick>
              </a:rPr>
              <a:t>Leonardo da Vinci</a:t>
            </a:r>
            <a:r>
              <a:rPr lang="es-ES" sz="1050">
                <a:solidFill>
                  <a:srgbClr val="202122"/>
                </a:solidFill>
                <a:highlight>
                  <a:srgbClr val="FFFFFF"/>
                </a:highlight>
              </a:rPr>
              <a:t> was the first to make the crucial observations. Da Vinci lacked </a:t>
            </a:r>
            <a:r>
              <a:rPr lang="es-ES" sz="1050">
                <a:solidFill>
                  <a:srgbClr val="3366CC"/>
                </a:solidFill>
                <a:highlight>
                  <a:srgbClr val="FFFFFF"/>
                </a:highlight>
                <a:uFill>
                  <a:noFill/>
                </a:uFill>
                <a:hlinkClick r:id="rId4">
                  <a:extLst>
                    <a:ext uri="{A12FA001-AC4F-418D-AE19-62706E023703}">
                      <ahyp:hlinkClr val="tx"/>
                    </a:ext>
                  </a:extLst>
                </a:hlinkClick>
              </a:rPr>
              <a:t>Hooke's law</a:t>
            </a:r>
            <a:r>
              <a:rPr lang="es-ES" sz="1050">
                <a:solidFill>
                  <a:srgbClr val="202122"/>
                </a:solidFill>
                <a:highlight>
                  <a:srgbClr val="FFFFFF"/>
                </a:highlight>
              </a:rPr>
              <a:t> and </a:t>
            </a:r>
            <a:r>
              <a:rPr lang="es-ES" sz="1050">
                <a:solidFill>
                  <a:srgbClr val="3366CC"/>
                </a:solidFill>
                <a:highlight>
                  <a:srgbClr val="FFFFFF"/>
                </a:highlight>
                <a:uFill>
                  <a:noFill/>
                </a:uFill>
                <a:hlinkClick r:id="rId5">
                  <a:extLst>
                    <a:ext uri="{A12FA001-AC4F-418D-AE19-62706E023703}">
                      <ahyp:hlinkClr val="tx"/>
                    </a:ext>
                  </a:extLst>
                </a:hlinkClick>
              </a:rPr>
              <a:t>calculus</a:t>
            </a:r>
            <a:r>
              <a:rPr lang="es-ES" sz="1050">
                <a:solidFill>
                  <a:srgbClr val="202122"/>
                </a:solidFill>
                <a:highlight>
                  <a:srgbClr val="FFFFFF"/>
                </a:highlight>
              </a:rPr>
              <a:t> to complete the theory, whereas Galileo was held back by an incorrect assumption he made.</a:t>
            </a:r>
            <a:r>
              <a:rPr baseline="30000" lang="es-ES" sz="1400">
                <a:solidFill>
                  <a:srgbClr val="3366CC"/>
                </a:solidFill>
                <a:highlight>
                  <a:srgbClr val="FFFFFF"/>
                </a:highlight>
                <a:uFill>
                  <a:noFill/>
                </a:uFill>
                <a:hlinkClick r:id="rId6">
                  <a:extLst>
                    <a:ext uri="{A12FA001-AC4F-418D-AE19-62706E023703}">
                      <ahyp:hlinkClr val="tx"/>
                    </a:ext>
                  </a:extLst>
                </a:hlinkClick>
              </a:rPr>
              <a:t>[3]</a:t>
            </a:r>
            <a:endParaRPr baseline="30000" sz="1400">
              <a:solidFill>
                <a:srgbClr val="3366CC"/>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The Bernoulli beam is named after </a:t>
            </a:r>
            <a:r>
              <a:rPr lang="es-ES" sz="1050">
                <a:solidFill>
                  <a:srgbClr val="3366CC"/>
                </a:solidFill>
                <a:highlight>
                  <a:srgbClr val="FFFFFF"/>
                </a:highlight>
                <a:uFill>
                  <a:noFill/>
                </a:uFill>
                <a:hlinkClick r:id="rId7">
                  <a:extLst>
                    <a:ext uri="{A12FA001-AC4F-418D-AE19-62706E023703}">
                      <ahyp:hlinkClr val="tx"/>
                    </a:ext>
                  </a:extLst>
                </a:hlinkClick>
              </a:rPr>
              <a:t>Jacob Bernoulli</a:t>
            </a:r>
            <a:r>
              <a:rPr lang="es-ES" sz="1050">
                <a:solidFill>
                  <a:srgbClr val="202122"/>
                </a:solidFill>
                <a:highlight>
                  <a:srgbClr val="FFFFFF"/>
                </a:highlight>
              </a:rPr>
              <a:t>, who made the significant discoveries. </a:t>
            </a:r>
            <a:r>
              <a:rPr lang="es-ES" sz="1050">
                <a:solidFill>
                  <a:srgbClr val="3366CC"/>
                </a:solidFill>
                <a:highlight>
                  <a:srgbClr val="FFFFFF"/>
                </a:highlight>
                <a:uFill>
                  <a:noFill/>
                </a:uFill>
                <a:hlinkClick r:id="rId8">
                  <a:extLst>
                    <a:ext uri="{A12FA001-AC4F-418D-AE19-62706E023703}">
                      <ahyp:hlinkClr val="tx"/>
                    </a:ext>
                  </a:extLst>
                </a:hlinkClick>
              </a:rPr>
              <a:t>Leonhard Euler</a:t>
            </a:r>
            <a:r>
              <a:rPr lang="es-ES" sz="1050">
                <a:solidFill>
                  <a:srgbClr val="202122"/>
                </a:solidFill>
                <a:highlight>
                  <a:srgbClr val="FFFFFF"/>
                </a:highlight>
              </a:rPr>
              <a:t> and </a:t>
            </a:r>
            <a:r>
              <a:rPr lang="es-ES" sz="1050">
                <a:solidFill>
                  <a:srgbClr val="3366CC"/>
                </a:solidFill>
                <a:highlight>
                  <a:srgbClr val="FFFFFF"/>
                </a:highlight>
                <a:uFill>
                  <a:noFill/>
                </a:uFill>
                <a:hlinkClick r:id="rId9">
                  <a:extLst>
                    <a:ext uri="{A12FA001-AC4F-418D-AE19-62706E023703}">
                      <ahyp:hlinkClr val="tx"/>
                    </a:ext>
                  </a:extLst>
                </a:hlinkClick>
              </a:rPr>
              <a:t>Daniel Bernoulli</a:t>
            </a:r>
            <a:r>
              <a:rPr lang="es-ES" sz="1050">
                <a:solidFill>
                  <a:srgbClr val="202122"/>
                </a:solidFill>
                <a:highlight>
                  <a:srgbClr val="FFFFFF"/>
                </a:highlight>
              </a:rPr>
              <a:t> were the first to put together a useful theory circa 1750.</a:t>
            </a:r>
            <a:r>
              <a:rPr baseline="30000" lang="es-ES" sz="1400">
                <a:solidFill>
                  <a:srgbClr val="3366CC"/>
                </a:solidFill>
                <a:highlight>
                  <a:srgbClr val="FFFFFF"/>
                </a:highlight>
                <a:uFill>
                  <a:noFill/>
                </a:uFill>
                <a:hlinkClick r:id="rId10">
                  <a:extLst>
                    <a:ext uri="{A12FA001-AC4F-418D-AE19-62706E023703}">
                      <ahyp:hlinkClr val="tx"/>
                    </a:ext>
                  </a:extLst>
                </a:hlinkClick>
              </a:rPr>
              <a:t>[4]</a:t>
            </a:r>
            <a:endParaRPr baseline="30000" sz="1400">
              <a:solidFill>
                <a:srgbClr val="3366CC"/>
              </a:solidFill>
              <a:highlight>
                <a:srgbClr val="FFFFFF"/>
              </a:highlight>
            </a:endParaRPr>
          </a:p>
          <a:p>
            <a:pPr indent="0" lvl="0" marL="0" rtl="0" algn="l">
              <a:lnSpc>
                <a:spcPct val="100000"/>
              </a:lnSpc>
              <a:spcBef>
                <a:spcPts val="5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deflexión de una viga de sección transversal rectangular sujeta a una carga uniforme mientras los extremos de la viga están apoyados de modo que no sufran deflexión.</a:t>
            </a:r>
            <a:endParaRPr/>
          </a:p>
        </p:txBody>
      </p:sp>
      <p:sp>
        <p:nvSpPr>
          <p:cNvPr id="147" name="Google Shape;147;g1e2c15ea76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409c999b0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prevailing consensus is that </a:t>
            </a:r>
            <a:r>
              <a:rPr lang="es-ES" sz="1050">
                <a:solidFill>
                  <a:srgbClr val="3366CC"/>
                </a:solidFill>
                <a:highlight>
                  <a:srgbClr val="FFFFFF"/>
                </a:highlight>
                <a:uFill>
                  <a:noFill/>
                </a:uFill>
                <a:hlinkClick r:id="rId2">
                  <a:extLst>
                    <a:ext uri="{A12FA001-AC4F-418D-AE19-62706E023703}">
                      <ahyp:hlinkClr val="tx"/>
                    </a:ext>
                  </a:extLst>
                </a:hlinkClick>
              </a:rPr>
              <a:t>Galileo Galilei</a:t>
            </a:r>
            <a:r>
              <a:rPr lang="es-ES" sz="1050">
                <a:solidFill>
                  <a:srgbClr val="202122"/>
                </a:solidFill>
                <a:highlight>
                  <a:srgbClr val="FFFFFF"/>
                </a:highlight>
              </a:rPr>
              <a:t> made the first attempts at developing a theory of beams, but recent studies argue that </a:t>
            </a:r>
            <a:r>
              <a:rPr lang="es-ES" sz="1050">
                <a:solidFill>
                  <a:srgbClr val="3366CC"/>
                </a:solidFill>
                <a:highlight>
                  <a:srgbClr val="FFFFFF"/>
                </a:highlight>
                <a:uFill>
                  <a:noFill/>
                </a:uFill>
                <a:hlinkClick r:id="rId3">
                  <a:extLst>
                    <a:ext uri="{A12FA001-AC4F-418D-AE19-62706E023703}">
                      <ahyp:hlinkClr val="tx"/>
                    </a:ext>
                  </a:extLst>
                </a:hlinkClick>
              </a:rPr>
              <a:t>Leonardo da Vinci</a:t>
            </a:r>
            <a:r>
              <a:rPr lang="es-ES" sz="1050">
                <a:solidFill>
                  <a:srgbClr val="202122"/>
                </a:solidFill>
                <a:highlight>
                  <a:srgbClr val="FFFFFF"/>
                </a:highlight>
              </a:rPr>
              <a:t> was the first to make the crucial observations. Da Vinci lacked </a:t>
            </a:r>
            <a:r>
              <a:rPr lang="es-ES" sz="1050">
                <a:solidFill>
                  <a:srgbClr val="3366CC"/>
                </a:solidFill>
                <a:highlight>
                  <a:srgbClr val="FFFFFF"/>
                </a:highlight>
                <a:uFill>
                  <a:noFill/>
                </a:uFill>
                <a:hlinkClick r:id="rId4">
                  <a:extLst>
                    <a:ext uri="{A12FA001-AC4F-418D-AE19-62706E023703}">
                      <ahyp:hlinkClr val="tx"/>
                    </a:ext>
                  </a:extLst>
                </a:hlinkClick>
              </a:rPr>
              <a:t>Hooke's law</a:t>
            </a:r>
            <a:r>
              <a:rPr lang="es-ES" sz="1050">
                <a:solidFill>
                  <a:srgbClr val="202122"/>
                </a:solidFill>
                <a:highlight>
                  <a:srgbClr val="FFFFFF"/>
                </a:highlight>
              </a:rPr>
              <a:t> and </a:t>
            </a:r>
            <a:r>
              <a:rPr lang="es-ES" sz="1050">
                <a:solidFill>
                  <a:srgbClr val="3366CC"/>
                </a:solidFill>
                <a:highlight>
                  <a:srgbClr val="FFFFFF"/>
                </a:highlight>
                <a:uFill>
                  <a:noFill/>
                </a:uFill>
                <a:hlinkClick r:id="rId5">
                  <a:extLst>
                    <a:ext uri="{A12FA001-AC4F-418D-AE19-62706E023703}">
                      <ahyp:hlinkClr val="tx"/>
                    </a:ext>
                  </a:extLst>
                </a:hlinkClick>
              </a:rPr>
              <a:t>calculus</a:t>
            </a:r>
            <a:r>
              <a:rPr lang="es-ES" sz="1050">
                <a:solidFill>
                  <a:srgbClr val="202122"/>
                </a:solidFill>
                <a:highlight>
                  <a:srgbClr val="FFFFFF"/>
                </a:highlight>
              </a:rPr>
              <a:t> to complete the theory, whereas Galileo was held back by an incorrect assumption he made.</a:t>
            </a:r>
            <a:r>
              <a:rPr baseline="30000" lang="es-ES" sz="1400">
                <a:solidFill>
                  <a:srgbClr val="3366CC"/>
                </a:solidFill>
                <a:highlight>
                  <a:srgbClr val="FFFFFF"/>
                </a:highlight>
                <a:uFill>
                  <a:noFill/>
                </a:uFill>
                <a:hlinkClick r:id="rId6">
                  <a:extLst>
                    <a:ext uri="{A12FA001-AC4F-418D-AE19-62706E023703}">
                      <ahyp:hlinkClr val="tx"/>
                    </a:ext>
                  </a:extLst>
                </a:hlinkClick>
              </a:rPr>
              <a:t>[3]</a:t>
            </a:r>
            <a:endParaRPr baseline="30000" sz="1400">
              <a:solidFill>
                <a:srgbClr val="3366CC"/>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The Bernoulli beam is named after </a:t>
            </a:r>
            <a:r>
              <a:rPr lang="es-ES" sz="1050">
                <a:solidFill>
                  <a:srgbClr val="3366CC"/>
                </a:solidFill>
                <a:highlight>
                  <a:srgbClr val="FFFFFF"/>
                </a:highlight>
                <a:uFill>
                  <a:noFill/>
                </a:uFill>
                <a:hlinkClick r:id="rId7">
                  <a:extLst>
                    <a:ext uri="{A12FA001-AC4F-418D-AE19-62706E023703}">
                      <ahyp:hlinkClr val="tx"/>
                    </a:ext>
                  </a:extLst>
                </a:hlinkClick>
              </a:rPr>
              <a:t>Jacob Bernoulli</a:t>
            </a:r>
            <a:r>
              <a:rPr lang="es-ES" sz="1050">
                <a:solidFill>
                  <a:srgbClr val="202122"/>
                </a:solidFill>
                <a:highlight>
                  <a:srgbClr val="FFFFFF"/>
                </a:highlight>
              </a:rPr>
              <a:t>, who made the significant discoveries. </a:t>
            </a:r>
            <a:r>
              <a:rPr lang="es-ES" sz="1050">
                <a:solidFill>
                  <a:srgbClr val="3366CC"/>
                </a:solidFill>
                <a:highlight>
                  <a:srgbClr val="FFFFFF"/>
                </a:highlight>
                <a:uFill>
                  <a:noFill/>
                </a:uFill>
                <a:hlinkClick r:id="rId8">
                  <a:extLst>
                    <a:ext uri="{A12FA001-AC4F-418D-AE19-62706E023703}">
                      <ahyp:hlinkClr val="tx"/>
                    </a:ext>
                  </a:extLst>
                </a:hlinkClick>
              </a:rPr>
              <a:t>Leonhard Euler</a:t>
            </a:r>
            <a:r>
              <a:rPr lang="es-ES" sz="1050">
                <a:solidFill>
                  <a:srgbClr val="202122"/>
                </a:solidFill>
                <a:highlight>
                  <a:srgbClr val="FFFFFF"/>
                </a:highlight>
              </a:rPr>
              <a:t> and </a:t>
            </a:r>
            <a:r>
              <a:rPr lang="es-ES" sz="1050">
                <a:solidFill>
                  <a:srgbClr val="3366CC"/>
                </a:solidFill>
                <a:highlight>
                  <a:srgbClr val="FFFFFF"/>
                </a:highlight>
                <a:uFill>
                  <a:noFill/>
                </a:uFill>
                <a:hlinkClick r:id="rId9">
                  <a:extLst>
                    <a:ext uri="{A12FA001-AC4F-418D-AE19-62706E023703}">
                      <ahyp:hlinkClr val="tx"/>
                    </a:ext>
                  </a:extLst>
                </a:hlinkClick>
              </a:rPr>
              <a:t>Daniel Bernoulli</a:t>
            </a:r>
            <a:r>
              <a:rPr lang="es-ES" sz="1050">
                <a:solidFill>
                  <a:srgbClr val="202122"/>
                </a:solidFill>
                <a:highlight>
                  <a:srgbClr val="FFFFFF"/>
                </a:highlight>
              </a:rPr>
              <a:t> were the first to put together a useful theory circa 1750.</a:t>
            </a:r>
            <a:r>
              <a:rPr baseline="30000" lang="es-ES" sz="1400">
                <a:solidFill>
                  <a:srgbClr val="3366CC"/>
                </a:solidFill>
                <a:highlight>
                  <a:srgbClr val="FFFFFF"/>
                </a:highlight>
                <a:uFill>
                  <a:noFill/>
                </a:uFill>
                <a:hlinkClick r:id="rId10">
                  <a:extLst>
                    <a:ext uri="{A12FA001-AC4F-418D-AE19-62706E023703}">
                      <ahyp:hlinkClr val="tx"/>
                    </a:ext>
                  </a:extLst>
                </a:hlinkClick>
              </a:rPr>
              <a:t>[4]</a:t>
            </a:r>
            <a:endParaRPr baseline="30000" sz="1400">
              <a:solidFill>
                <a:srgbClr val="3366CC"/>
              </a:solidFill>
              <a:highlight>
                <a:srgbClr val="FFFFFF"/>
              </a:highlight>
            </a:endParaRPr>
          </a:p>
          <a:p>
            <a:pPr indent="0" lvl="0" marL="0" rtl="0" algn="l">
              <a:lnSpc>
                <a:spcPct val="100000"/>
              </a:lnSpc>
              <a:spcBef>
                <a:spcPts val="5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deflexión de una viga de sección transversal rectangular sujeta a una carga uniforme mientras los extremos de la viga están apoyados de modo que no sufran deflexión.</a:t>
            </a:r>
            <a:endParaRPr/>
          </a:p>
        </p:txBody>
      </p:sp>
      <p:sp>
        <p:nvSpPr>
          <p:cNvPr id="159" name="Google Shape;159;g1f409c999b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409c999b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prevailing consensus is that </a:t>
            </a:r>
            <a:r>
              <a:rPr lang="es-ES" sz="1050">
                <a:solidFill>
                  <a:srgbClr val="3366CC"/>
                </a:solidFill>
                <a:highlight>
                  <a:srgbClr val="FFFFFF"/>
                </a:highlight>
                <a:uFill>
                  <a:noFill/>
                </a:uFill>
                <a:hlinkClick r:id="rId2">
                  <a:extLst>
                    <a:ext uri="{A12FA001-AC4F-418D-AE19-62706E023703}">
                      <ahyp:hlinkClr val="tx"/>
                    </a:ext>
                  </a:extLst>
                </a:hlinkClick>
              </a:rPr>
              <a:t>Galileo Galilei</a:t>
            </a:r>
            <a:r>
              <a:rPr lang="es-ES" sz="1050">
                <a:solidFill>
                  <a:srgbClr val="202122"/>
                </a:solidFill>
                <a:highlight>
                  <a:srgbClr val="FFFFFF"/>
                </a:highlight>
              </a:rPr>
              <a:t> made the first attempts at developing a theory of beams, but recent studies argue that </a:t>
            </a:r>
            <a:r>
              <a:rPr lang="es-ES" sz="1050">
                <a:solidFill>
                  <a:srgbClr val="3366CC"/>
                </a:solidFill>
                <a:highlight>
                  <a:srgbClr val="FFFFFF"/>
                </a:highlight>
                <a:uFill>
                  <a:noFill/>
                </a:uFill>
                <a:hlinkClick r:id="rId3">
                  <a:extLst>
                    <a:ext uri="{A12FA001-AC4F-418D-AE19-62706E023703}">
                      <ahyp:hlinkClr val="tx"/>
                    </a:ext>
                  </a:extLst>
                </a:hlinkClick>
              </a:rPr>
              <a:t>Leonardo da Vinci</a:t>
            </a:r>
            <a:r>
              <a:rPr lang="es-ES" sz="1050">
                <a:solidFill>
                  <a:srgbClr val="202122"/>
                </a:solidFill>
                <a:highlight>
                  <a:srgbClr val="FFFFFF"/>
                </a:highlight>
              </a:rPr>
              <a:t> was the first to make the crucial observations. Da Vinci lacked </a:t>
            </a:r>
            <a:r>
              <a:rPr lang="es-ES" sz="1050">
                <a:solidFill>
                  <a:srgbClr val="3366CC"/>
                </a:solidFill>
                <a:highlight>
                  <a:srgbClr val="FFFFFF"/>
                </a:highlight>
                <a:uFill>
                  <a:noFill/>
                </a:uFill>
                <a:hlinkClick r:id="rId4">
                  <a:extLst>
                    <a:ext uri="{A12FA001-AC4F-418D-AE19-62706E023703}">
                      <ahyp:hlinkClr val="tx"/>
                    </a:ext>
                  </a:extLst>
                </a:hlinkClick>
              </a:rPr>
              <a:t>Hooke's law</a:t>
            </a:r>
            <a:r>
              <a:rPr lang="es-ES" sz="1050">
                <a:solidFill>
                  <a:srgbClr val="202122"/>
                </a:solidFill>
                <a:highlight>
                  <a:srgbClr val="FFFFFF"/>
                </a:highlight>
              </a:rPr>
              <a:t> and </a:t>
            </a:r>
            <a:r>
              <a:rPr lang="es-ES" sz="1050">
                <a:solidFill>
                  <a:srgbClr val="3366CC"/>
                </a:solidFill>
                <a:highlight>
                  <a:srgbClr val="FFFFFF"/>
                </a:highlight>
                <a:uFill>
                  <a:noFill/>
                </a:uFill>
                <a:hlinkClick r:id="rId5">
                  <a:extLst>
                    <a:ext uri="{A12FA001-AC4F-418D-AE19-62706E023703}">
                      <ahyp:hlinkClr val="tx"/>
                    </a:ext>
                  </a:extLst>
                </a:hlinkClick>
              </a:rPr>
              <a:t>calculus</a:t>
            </a:r>
            <a:r>
              <a:rPr lang="es-ES" sz="1050">
                <a:solidFill>
                  <a:srgbClr val="202122"/>
                </a:solidFill>
                <a:highlight>
                  <a:srgbClr val="FFFFFF"/>
                </a:highlight>
              </a:rPr>
              <a:t> to complete the theory, whereas Galileo was held back by an incorrect assumption he made.</a:t>
            </a:r>
            <a:r>
              <a:rPr baseline="30000" lang="es-ES" sz="1400">
                <a:solidFill>
                  <a:srgbClr val="3366CC"/>
                </a:solidFill>
                <a:highlight>
                  <a:srgbClr val="FFFFFF"/>
                </a:highlight>
                <a:uFill>
                  <a:noFill/>
                </a:uFill>
                <a:hlinkClick r:id="rId6">
                  <a:extLst>
                    <a:ext uri="{A12FA001-AC4F-418D-AE19-62706E023703}">
                      <ahyp:hlinkClr val="tx"/>
                    </a:ext>
                  </a:extLst>
                </a:hlinkClick>
              </a:rPr>
              <a:t>[3]</a:t>
            </a:r>
            <a:endParaRPr baseline="30000" sz="1400">
              <a:solidFill>
                <a:srgbClr val="3366CC"/>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ES" sz="1050">
                <a:solidFill>
                  <a:srgbClr val="202122"/>
                </a:solidFill>
                <a:highlight>
                  <a:srgbClr val="FFFFFF"/>
                </a:highlight>
              </a:rPr>
              <a:t>The Bernoulli beam is named after </a:t>
            </a:r>
            <a:r>
              <a:rPr lang="es-ES" sz="1050">
                <a:solidFill>
                  <a:srgbClr val="3366CC"/>
                </a:solidFill>
                <a:highlight>
                  <a:srgbClr val="FFFFFF"/>
                </a:highlight>
                <a:uFill>
                  <a:noFill/>
                </a:uFill>
                <a:hlinkClick r:id="rId7">
                  <a:extLst>
                    <a:ext uri="{A12FA001-AC4F-418D-AE19-62706E023703}">
                      <ahyp:hlinkClr val="tx"/>
                    </a:ext>
                  </a:extLst>
                </a:hlinkClick>
              </a:rPr>
              <a:t>Jacob Bernoulli</a:t>
            </a:r>
            <a:r>
              <a:rPr lang="es-ES" sz="1050">
                <a:solidFill>
                  <a:srgbClr val="202122"/>
                </a:solidFill>
                <a:highlight>
                  <a:srgbClr val="FFFFFF"/>
                </a:highlight>
              </a:rPr>
              <a:t>, who made the significant discoveries. </a:t>
            </a:r>
            <a:r>
              <a:rPr lang="es-ES" sz="1050">
                <a:solidFill>
                  <a:srgbClr val="3366CC"/>
                </a:solidFill>
                <a:highlight>
                  <a:srgbClr val="FFFFFF"/>
                </a:highlight>
                <a:uFill>
                  <a:noFill/>
                </a:uFill>
                <a:hlinkClick r:id="rId8">
                  <a:extLst>
                    <a:ext uri="{A12FA001-AC4F-418D-AE19-62706E023703}">
                      <ahyp:hlinkClr val="tx"/>
                    </a:ext>
                  </a:extLst>
                </a:hlinkClick>
              </a:rPr>
              <a:t>Leonhard Euler</a:t>
            </a:r>
            <a:r>
              <a:rPr lang="es-ES" sz="1050">
                <a:solidFill>
                  <a:srgbClr val="202122"/>
                </a:solidFill>
                <a:highlight>
                  <a:srgbClr val="FFFFFF"/>
                </a:highlight>
              </a:rPr>
              <a:t> and </a:t>
            </a:r>
            <a:r>
              <a:rPr lang="es-ES" sz="1050">
                <a:solidFill>
                  <a:srgbClr val="3366CC"/>
                </a:solidFill>
                <a:highlight>
                  <a:srgbClr val="FFFFFF"/>
                </a:highlight>
                <a:uFill>
                  <a:noFill/>
                </a:uFill>
                <a:hlinkClick r:id="rId9">
                  <a:extLst>
                    <a:ext uri="{A12FA001-AC4F-418D-AE19-62706E023703}">
                      <ahyp:hlinkClr val="tx"/>
                    </a:ext>
                  </a:extLst>
                </a:hlinkClick>
              </a:rPr>
              <a:t>Daniel Bernoulli</a:t>
            </a:r>
            <a:r>
              <a:rPr lang="es-ES" sz="1050">
                <a:solidFill>
                  <a:srgbClr val="202122"/>
                </a:solidFill>
                <a:highlight>
                  <a:srgbClr val="FFFFFF"/>
                </a:highlight>
              </a:rPr>
              <a:t> were the first to put together a useful theory circa 1750.</a:t>
            </a:r>
            <a:r>
              <a:rPr baseline="30000" lang="es-ES" sz="1400">
                <a:solidFill>
                  <a:srgbClr val="3366CC"/>
                </a:solidFill>
                <a:highlight>
                  <a:srgbClr val="FFFFFF"/>
                </a:highlight>
                <a:uFill>
                  <a:noFill/>
                </a:uFill>
                <a:hlinkClick r:id="rId10">
                  <a:extLst>
                    <a:ext uri="{A12FA001-AC4F-418D-AE19-62706E023703}">
                      <ahyp:hlinkClr val="tx"/>
                    </a:ext>
                  </a:extLst>
                </a:hlinkClick>
              </a:rPr>
              <a:t>[4]</a:t>
            </a:r>
            <a:endParaRPr baseline="30000" sz="1400">
              <a:solidFill>
                <a:srgbClr val="3366CC"/>
              </a:solidFill>
              <a:highlight>
                <a:srgbClr val="FFFFFF"/>
              </a:highlight>
            </a:endParaRPr>
          </a:p>
          <a:p>
            <a:pPr indent="0" lvl="0" marL="0" rtl="0" algn="l">
              <a:lnSpc>
                <a:spcPct val="100000"/>
              </a:lnSpc>
              <a:spcBef>
                <a:spcPts val="5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deflexión de una viga de sección transversal rectangular sujeta a una carga uniforme mientras los extremos de la viga están apoyados de modo que no sufran deflexión.</a:t>
            </a:r>
            <a:endParaRPr/>
          </a:p>
        </p:txBody>
      </p:sp>
      <p:sp>
        <p:nvSpPr>
          <p:cNvPr id="174" name="Google Shape;174;g1f409c999b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2c30b35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sz="1050">
                <a:solidFill>
                  <a:srgbClr val="202122"/>
                </a:solidFill>
                <a:highlight>
                  <a:srgbClr val="FFFFFF"/>
                </a:highlight>
              </a:rPr>
              <a:t>The </a:t>
            </a:r>
            <a:r>
              <a:rPr b="1" lang="es-ES" sz="1050">
                <a:solidFill>
                  <a:srgbClr val="202122"/>
                </a:solidFill>
                <a:highlight>
                  <a:srgbClr val="FFFFFF"/>
                </a:highlight>
              </a:rPr>
              <a:t>Duffing equation</a:t>
            </a:r>
            <a:r>
              <a:rPr lang="es-ES" sz="1050">
                <a:solidFill>
                  <a:srgbClr val="202122"/>
                </a:solidFill>
                <a:highlight>
                  <a:srgbClr val="FFFFFF"/>
                </a:highlight>
              </a:rPr>
              <a:t> (or </a:t>
            </a:r>
            <a:r>
              <a:rPr b="1" lang="es-ES" sz="1050">
                <a:solidFill>
                  <a:srgbClr val="202122"/>
                </a:solidFill>
                <a:highlight>
                  <a:srgbClr val="FFFFFF"/>
                </a:highlight>
              </a:rPr>
              <a:t>Duffing oscillator</a:t>
            </a:r>
            <a:r>
              <a:rPr lang="es-ES" sz="1050">
                <a:solidFill>
                  <a:srgbClr val="202122"/>
                </a:solidFill>
                <a:highlight>
                  <a:srgbClr val="FFFFFF"/>
                </a:highlight>
              </a:rPr>
              <a:t>), named after </a:t>
            </a:r>
            <a:r>
              <a:rPr lang="es-ES" sz="1050">
                <a:solidFill>
                  <a:srgbClr val="3366CC"/>
                </a:solidFill>
                <a:highlight>
                  <a:srgbClr val="FFFFFF"/>
                </a:highlight>
                <a:uFill>
                  <a:noFill/>
                </a:uFill>
                <a:hlinkClick r:id="rId2">
                  <a:extLst>
                    <a:ext uri="{A12FA001-AC4F-418D-AE19-62706E023703}">
                      <ahyp:hlinkClr val="tx"/>
                    </a:ext>
                  </a:extLst>
                </a:hlinkClick>
              </a:rPr>
              <a:t>Georg Duffing</a:t>
            </a:r>
            <a:r>
              <a:rPr lang="es-ES" sz="1050">
                <a:solidFill>
                  <a:srgbClr val="202122"/>
                </a:solidFill>
                <a:highlight>
                  <a:srgbClr val="FFFFFF"/>
                </a:highlight>
              </a:rPr>
              <a:t> (1861–1944), is a </a:t>
            </a:r>
            <a:r>
              <a:rPr lang="es-ES" sz="1050">
                <a:solidFill>
                  <a:srgbClr val="3366CC"/>
                </a:solidFill>
                <a:highlight>
                  <a:srgbClr val="FFFFFF"/>
                </a:highlight>
                <a:uFill>
                  <a:noFill/>
                </a:uFill>
                <a:hlinkClick r:id="rId3">
                  <a:extLst>
                    <a:ext uri="{A12FA001-AC4F-418D-AE19-62706E023703}">
                      <ahyp:hlinkClr val="tx"/>
                    </a:ext>
                  </a:extLst>
                </a:hlinkClick>
              </a:rPr>
              <a:t>non-linear</a:t>
            </a:r>
            <a:r>
              <a:rPr lang="es-ES" sz="1050">
                <a:solidFill>
                  <a:srgbClr val="202122"/>
                </a:solidFill>
                <a:highlight>
                  <a:srgbClr val="FFFFFF"/>
                </a:highlight>
              </a:rPr>
              <a:t> second-order </a:t>
            </a:r>
            <a:r>
              <a:rPr lang="es-ES" sz="1050">
                <a:solidFill>
                  <a:srgbClr val="3366CC"/>
                </a:solidFill>
                <a:highlight>
                  <a:srgbClr val="FFFFFF"/>
                </a:highlight>
                <a:uFill>
                  <a:noFill/>
                </a:uFill>
                <a:hlinkClick r:id="rId4">
                  <a:extLst>
                    <a:ext uri="{A12FA001-AC4F-418D-AE19-62706E023703}">
                      <ahyp:hlinkClr val="tx"/>
                    </a:ext>
                  </a:extLst>
                </a:hlinkClick>
              </a:rPr>
              <a:t>differential equation</a:t>
            </a:r>
            <a:r>
              <a:rPr lang="es-ES" sz="1050">
                <a:solidFill>
                  <a:srgbClr val="202122"/>
                </a:solidFill>
                <a:highlight>
                  <a:srgbClr val="FFFFFF"/>
                </a:highlight>
              </a:rPr>
              <a:t> used to model certain </a:t>
            </a:r>
            <a:r>
              <a:rPr lang="es-ES" sz="1050">
                <a:solidFill>
                  <a:srgbClr val="3366CC"/>
                </a:solidFill>
                <a:highlight>
                  <a:srgbClr val="FFFFFF"/>
                </a:highlight>
                <a:uFill>
                  <a:noFill/>
                </a:uFill>
                <a:hlinkClick r:id="rId5">
                  <a:extLst>
                    <a:ext uri="{A12FA001-AC4F-418D-AE19-62706E023703}">
                      <ahyp:hlinkClr val="tx"/>
                    </a:ext>
                  </a:extLst>
                </a:hlinkClick>
              </a:rPr>
              <a:t>damped and driven oscillators</a:t>
            </a:r>
            <a:r>
              <a:rPr lang="es-ES" sz="1050">
                <a:solidFill>
                  <a:srgbClr val="202122"/>
                </a:solidFill>
                <a:highlight>
                  <a:srgbClr val="FFFFFF"/>
                </a:highlight>
              </a:rPr>
              <a:t>. The equation is given by</a:t>
            </a:r>
            <a:endParaRPr/>
          </a:p>
        </p:txBody>
      </p:sp>
      <p:sp>
        <p:nvSpPr>
          <p:cNvPr id="185" name="Google Shape;185;g1e2c30b35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p:nvPr>
            <p:ph idx="2" type="pic"/>
          </p:nvPr>
        </p:nvSpPr>
        <p:spPr>
          <a:xfrm>
            <a:off x="5183188" y="987425"/>
            <a:ext cx="6172200" cy="4873625"/>
          </a:xfrm>
          <a:prstGeom prst="rect">
            <a:avLst/>
          </a:prstGeom>
          <a:noFill/>
          <a:ln>
            <a:noFill/>
          </a:ln>
        </p:spPr>
      </p:sp>
      <p:sp>
        <p:nvSpPr>
          <p:cNvPr id="64" name="Google Shape;64;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holoeye.com/products/spatial-light-modulators/gaea-2-phase-only/" TargetMode="External"/><Relationship Id="rId5" Type="http://schemas.openxmlformats.org/officeDocument/2006/relationships/hyperlink" Target="https://www.ti.com/product/DLP550JE/part-details/DLP550JEFY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2335" y="0"/>
            <a:ext cx="12192000" cy="6858000"/>
          </a:xfrm>
          <a:prstGeom prst="rect">
            <a:avLst/>
          </a:prstGeom>
          <a:solidFill>
            <a:srgbClr val="8CC6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0" y="1731175"/>
            <a:ext cx="12180900" cy="27645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nvSpPr>
        <p:spPr>
          <a:xfrm>
            <a:off x="730800" y="2367613"/>
            <a:ext cx="6896100" cy="19956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200"/>
              <a:buFont typeface="Roboto Slab"/>
              <a:buNone/>
            </a:pPr>
            <a:r>
              <a:rPr b="1" lang="es-ES" sz="3200">
                <a:solidFill>
                  <a:schemeClr val="lt1"/>
                </a:solidFill>
                <a:latin typeface="Roboto Slab"/>
                <a:ea typeface="Roboto Slab"/>
                <a:cs typeface="Roboto Slab"/>
                <a:sym typeface="Roboto Slab"/>
              </a:rPr>
              <a:t>Proyecto técnicas de Montecarlo: Implementación del algoritmo</a:t>
            </a:r>
            <a:br>
              <a:rPr b="1" lang="es-ES" sz="3200">
                <a:solidFill>
                  <a:schemeClr val="lt1"/>
                </a:solidFill>
                <a:latin typeface="Roboto Slab"/>
                <a:ea typeface="Roboto Slab"/>
                <a:cs typeface="Roboto Slab"/>
                <a:sym typeface="Roboto Slab"/>
              </a:rPr>
            </a:br>
            <a:r>
              <a:rPr b="1" lang="es-ES" sz="3200">
                <a:solidFill>
                  <a:schemeClr val="lt1"/>
                </a:solidFill>
                <a:latin typeface="Roboto Slab"/>
                <a:ea typeface="Roboto Slab"/>
                <a:cs typeface="Roboto Slab"/>
                <a:sym typeface="Roboto Slab"/>
              </a:rPr>
              <a:t>de búsqueda directa binaria</a:t>
            </a:r>
            <a:endParaRPr b="1" i="0" sz="32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Clr>
                <a:schemeClr val="lt1"/>
              </a:buClr>
              <a:buSzPts val="3200"/>
              <a:buFont typeface="Roboto Slab"/>
              <a:buNone/>
            </a:pPr>
            <a:r>
              <a:t/>
            </a:r>
            <a:endParaRPr b="1" i="0" sz="3200" u="none" cap="none" strike="noStrike">
              <a:solidFill>
                <a:schemeClr val="lt1"/>
              </a:solidFill>
              <a:latin typeface="Roboto Slab"/>
              <a:ea typeface="Roboto Slab"/>
              <a:cs typeface="Roboto Slab"/>
              <a:sym typeface="Roboto Slab"/>
            </a:endParaRPr>
          </a:p>
        </p:txBody>
      </p:sp>
      <p:cxnSp>
        <p:nvCxnSpPr>
          <p:cNvPr id="87" name="Google Shape;87;p1"/>
          <p:cNvCxnSpPr/>
          <p:nvPr/>
        </p:nvCxnSpPr>
        <p:spPr>
          <a:xfrm>
            <a:off x="820272" y="1947867"/>
            <a:ext cx="3448200" cy="0"/>
          </a:xfrm>
          <a:prstGeom prst="straightConnector1">
            <a:avLst/>
          </a:prstGeom>
          <a:noFill/>
          <a:ln cap="flat" cmpd="sng" w="38100">
            <a:solidFill>
              <a:schemeClr val="lt1"/>
            </a:solidFill>
            <a:prstDash val="solid"/>
            <a:miter lim="800000"/>
            <a:headEnd len="sm" w="sm" type="none"/>
            <a:tailEnd len="sm" w="sm" type="none"/>
          </a:ln>
        </p:spPr>
      </p:cxnSp>
      <p:pic>
        <p:nvPicPr>
          <p:cNvPr id="88" name="Google Shape;88;p1"/>
          <p:cNvPicPr preferRelativeResize="0"/>
          <p:nvPr/>
        </p:nvPicPr>
        <p:blipFill rotWithShape="1">
          <a:blip r:embed="rId3">
            <a:alphaModFix/>
          </a:blip>
          <a:srcRect b="0" l="0" r="0" t="0"/>
          <a:stretch/>
        </p:blipFill>
        <p:spPr>
          <a:xfrm>
            <a:off x="8238094" y="2571017"/>
            <a:ext cx="3522904" cy="1106366"/>
          </a:xfrm>
          <a:prstGeom prst="rect">
            <a:avLst/>
          </a:prstGeom>
          <a:noFill/>
          <a:ln>
            <a:noFill/>
          </a:ln>
        </p:spPr>
      </p:pic>
      <p:sp>
        <p:nvSpPr>
          <p:cNvPr id="89" name="Google Shape;89;p1"/>
          <p:cNvSpPr txBox="1"/>
          <p:nvPr/>
        </p:nvSpPr>
        <p:spPr>
          <a:xfrm>
            <a:off x="623047" y="4325750"/>
            <a:ext cx="10874187" cy="235743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800"/>
              <a:buFont typeface="Roboto Slab"/>
              <a:buNone/>
            </a:pPr>
            <a:r>
              <a:rPr b="1" i="0" lang="es-ES" sz="2800" u="none" cap="none" strike="noStrike">
                <a:solidFill>
                  <a:schemeClr val="lt1"/>
                </a:solidFill>
                <a:latin typeface="Roboto Slab"/>
                <a:ea typeface="Roboto Slab"/>
                <a:cs typeface="Roboto Slab"/>
                <a:sym typeface="Roboto Slab"/>
              </a:rPr>
              <a:t>Presenta</a:t>
            </a:r>
            <a:r>
              <a:rPr b="0" i="0" lang="es-ES" sz="2800" u="none" cap="none" strike="noStrike">
                <a:solidFill>
                  <a:schemeClr val="lt1"/>
                </a:solidFill>
                <a:latin typeface="Roboto Slab"/>
                <a:ea typeface="Roboto Slab"/>
                <a:cs typeface="Roboto Slab"/>
                <a:sym typeface="Roboto Slab"/>
              </a:rPr>
              <a:t>: </a:t>
            </a:r>
            <a:endParaRPr b="0" i="0" sz="2800" u="none" cap="none" strike="noStrike">
              <a:solidFill>
                <a:schemeClr val="lt1"/>
              </a:solidFill>
              <a:latin typeface="Roboto Slab"/>
              <a:ea typeface="Roboto Slab"/>
              <a:cs typeface="Roboto Slab"/>
              <a:sym typeface="Roboto Slab"/>
            </a:endParaRPr>
          </a:p>
          <a:p>
            <a:pPr indent="0" lvl="0" marL="0" marR="0" rtl="0" algn="l">
              <a:lnSpc>
                <a:spcPct val="90000"/>
              </a:lnSpc>
              <a:spcBef>
                <a:spcPts val="0"/>
              </a:spcBef>
              <a:spcAft>
                <a:spcPts val="0"/>
              </a:spcAft>
              <a:buClr>
                <a:schemeClr val="lt1"/>
              </a:buClr>
              <a:buSzPts val="2800"/>
              <a:buFont typeface="Roboto Slab"/>
              <a:buNone/>
            </a:pPr>
            <a:r>
              <a:rPr b="0" i="0" lang="es-ES" sz="2800" u="none" cap="none" strike="noStrike">
                <a:solidFill>
                  <a:schemeClr val="lt1"/>
                </a:solidFill>
                <a:latin typeface="Roboto Slab"/>
                <a:ea typeface="Roboto Slab"/>
                <a:cs typeface="Roboto Slab"/>
                <a:sym typeface="Roboto Slab"/>
              </a:rPr>
              <a:t>Juan Andr</a:t>
            </a:r>
            <a:r>
              <a:rPr lang="es-ES" sz="2800">
                <a:solidFill>
                  <a:schemeClr val="lt1"/>
                </a:solidFill>
                <a:latin typeface="Roboto Slab"/>
                <a:ea typeface="Roboto Slab"/>
                <a:cs typeface="Roboto Slab"/>
                <a:sym typeface="Roboto Slab"/>
              </a:rPr>
              <a:t>é</a:t>
            </a:r>
            <a:r>
              <a:rPr b="0" i="0" lang="es-ES" sz="2800" u="none" cap="none" strike="noStrike">
                <a:solidFill>
                  <a:schemeClr val="lt1"/>
                </a:solidFill>
                <a:latin typeface="Roboto Slab"/>
                <a:ea typeface="Roboto Slab"/>
                <a:cs typeface="Roboto Slab"/>
                <a:sym typeface="Roboto Slab"/>
              </a:rPr>
              <a:t>s </a:t>
            </a:r>
            <a:r>
              <a:rPr lang="es-ES" sz="2800">
                <a:solidFill>
                  <a:schemeClr val="lt1"/>
                </a:solidFill>
                <a:latin typeface="Roboto Slab"/>
                <a:ea typeface="Roboto Slab"/>
                <a:cs typeface="Roboto Slab"/>
                <a:sym typeface="Roboto Slab"/>
              </a:rPr>
              <a:t>González</a:t>
            </a:r>
            <a:r>
              <a:rPr b="0" i="0" lang="es-ES" sz="2800" u="none" cap="none" strike="noStrike">
                <a:solidFill>
                  <a:schemeClr val="lt1"/>
                </a:solidFill>
                <a:latin typeface="Roboto Slab"/>
                <a:ea typeface="Roboto Slab"/>
                <a:cs typeface="Roboto Slab"/>
                <a:sym typeface="Roboto Slab"/>
              </a:rPr>
              <a:t> Moncada</a:t>
            </a:r>
            <a:endParaRPr b="0" i="0" sz="2800" u="none" cap="none" strike="noStrike">
              <a:solidFill>
                <a:schemeClr val="lt1"/>
              </a:solidFill>
              <a:latin typeface="Roboto Slab"/>
              <a:ea typeface="Roboto Slab"/>
              <a:cs typeface="Roboto Slab"/>
              <a:sym typeface="Roboto Slab"/>
            </a:endParaRPr>
          </a:p>
        </p:txBody>
      </p:sp>
      <p:sp>
        <p:nvSpPr>
          <p:cNvPr id="90" name="Google Shape;90;p1"/>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f409c999b0_0_164"/>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206" name="Google Shape;206;g1f409c999b0_0_164"/>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7" name="Google Shape;207;g1f409c999b0_0_164"/>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208" name="Google Shape;208;g1f409c999b0_0_164"/>
          <p:cNvSpPr txBox="1"/>
          <p:nvPr/>
        </p:nvSpPr>
        <p:spPr>
          <a:xfrm>
            <a:off x="1211125" y="394113"/>
            <a:ext cx="87747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Resultados</a:t>
            </a:r>
            <a:endParaRPr b="1" i="0" sz="3200" u="none" cap="none" strike="noStrike">
              <a:solidFill>
                <a:srgbClr val="0B6937"/>
              </a:solidFill>
              <a:latin typeface="Roboto Slab"/>
              <a:ea typeface="Roboto Slab"/>
              <a:cs typeface="Roboto Slab"/>
              <a:sym typeface="Roboto Slab"/>
            </a:endParaRPr>
          </a:p>
        </p:txBody>
      </p:sp>
      <p:sp>
        <p:nvSpPr>
          <p:cNvPr id="209" name="Google Shape;209;g1f409c999b0_0_164"/>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pic>
        <p:nvPicPr>
          <p:cNvPr id="210" name="Google Shape;210;g1f409c999b0_0_164"/>
          <p:cNvPicPr preferRelativeResize="0"/>
          <p:nvPr/>
        </p:nvPicPr>
        <p:blipFill>
          <a:blip r:embed="rId4">
            <a:alphaModFix/>
          </a:blip>
          <a:stretch>
            <a:fillRect/>
          </a:stretch>
        </p:blipFill>
        <p:spPr>
          <a:xfrm>
            <a:off x="1617877" y="1198982"/>
            <a:ext cx="9481739" cy="4751818"/>
          </a:xfrm>
          <a:prstGeom prst="rect">
            <a:avLst/>
          </a:prstGeom>
          <a:noFill/>
          <a:ln>
            <a:noFill/>
          </a:ln>
        </p:spPr>
      </p:pic>
      <p:sp>
        <p:nvSpPr>
          <p:cNvPr id="211" name="Google Shape;211;g1f409c999b0_0_164"/>
          <p:cNvSpPr/>
          <p:nvPr/>
        </p:nvSpPr>
        <p:spPr>
          <a:xfrm>
            <a:off x="1851850" y="5950800"/>
            <a:ext cx="9013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7</a:t>
            </a:r>
            <a:r>
              <a:rPr b="0" i="1" lang="es-ES" sz="1600" u="none" cap="none" strike="noStrike">
                <a:solidFill>
                  <a:schemeClr val="dk1"/>
                </a:solidFill>
                <a:latin typeface="Calibri"/>
                <a:ea typeface="Calibri"/>
                <a:cs typeface="Calibri"/>
                <a:sym typeface="Calibri"/>
              </a:rPr>
              <a:t>. </a:t>
            </a:r>
            <a:r>
              <a:rPr i="1" lang="es-ES" sz="1600">
                <a:solidFill>
                  <a:schemeClr val="dk1"/>
                </a:solidFill>
                <a:latin typeface="Calibri"/>
                <a:ea typeface="Calibri"/>
                <a:cs typeface="Calibri"/>
                <a:sym typeface="Calibri"/>
              </a:rPr>
              <a:t>Resultados obtenidos aplicando el algoritmo modificado con ambos órdenes de evaluación de píxeles.</a:t>
            </a:r>
            <a:endParaRPr i="1"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i="1"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42f53def6_0_0"/>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217" name="Google Shape;217;g2c42f53def6_0_0"/>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8" name="Google Shape;218;g2c42f53def6_0_0"/>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219" name="Google Shape;219;g2c42f53def6_0_0"/>
          <p:cNvSpPr txBox="1"/>
          <p:nvPr/>
        </p:nvSpPr>
        <p:spPr>
          <a:xfrm>
            <a:off x="1211125" y="394113"/>
            <a:ext cx="87747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Conclusiones</a:t>
            </a:r>
            <a:endParaRPr b="1" i="0" sz="3200" u="none" cap="none" strike="noStrike">
              <a:solidFill>
                <a:srgbClr val="0B6937"/>
              </a:solidFill>
              <a:latin typeface="Roboto Slab"/>
              <a:ea typeface="Roboto Slab"/>
              <a:cs typeface="Roboto Slab"/>
              <a:sym typeface="Roboto Slab"/>
            </a:endParaRPr>
          </a:p>
        </p:txBody>
      </p:sp>
      <p:sp>
        <p:nvSpPr>
          <p:cNvPr id="220" name="Google Shape;220;g2c42f53def6_0_0"/>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221" name="Google Shape;221;g2c42f53def6_0_0"/>
          <p:cNvSpPr txBox="1"/>
          <p:nvPr/>
        </p:nvSpPr>
        <p:spPr>
          <a:xfrm>
            <a:off x="1211125" y="1258025"/>
            <a:ext cx="9721500" cy="49872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Calibri"/>
              <a:buChar char="●"/>
            </a:pPr>
            <a:r>
              <a:rPr lang="es-ES" sz="2400">
                <a:solidFill>
                  <a:schemeClr val="dk1"/>
                </a:solidFill>
                <a:latin typeface="Calibri"/>
                <a:ea typeface="Calibri"/>
                <a:cs typeface="Calibri"/>
                <a:sym typeface="Calibri"/>
              </a:rPr>
              <a:t>Se implementa el algoritmo de búsqueda directa binaria tradicional y se mejora su tasa de convergencia introduciendo escaneo aleatorio.</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s-ES" sz="2400">
                <a:solidFill>
                  <a:schemeClr val="dk1"/>
                </a:solidFill>
                <a:latin typeface="Calibri"/>
                <a:ea typeface="Calibri"/>
                <a:cs typeface="Calibri"/>
                <a:sym typeface="Calibri"/>
              </a:rPr>
              <a:t>Se propone una modificación del algoritmo de búsqueda directa binaria que permite el control complejo del campo reconstruido y se demuestra su efectividad con simulaciones numéricas.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s-ES" sz="2400">
                <a:solidFill>
                  <a:schemeClr val="dk1"/>
                </a:solidFill>
                <a:latin typeface="Calibri"/>
                <a:ea typeface="Calibri"/>
                <a:cs typeface="Calibri"/>
                <a:sym typeface="Calibri"/>
              </a:rPr>
              <a:t>La velocidad del algoritmo se podría reducir en mayor medida implementando modificaciones que permitan introducir procesamiento paralelo o entrenando redes neuronales para generar hologramas binarios.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e2d8f3a887_0_50"/>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227" name="Google Shape;227;g1e2d8f3a887_0_50"/>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8" name="Google Shape;228;g1e2d8f3a887_0_50"/>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229" name="Google Shape;229;g1e2d8f3a887_0_50"/>
          <p:cNvSpPr txBox="1"/>
          <p:nvPr/>
        </p:nvSpPr>
        <p:spPr>
          <a:xfrm>
            <a:off x="5411675" y="21981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30" name="Google Shape;230;g1e2d8f3a887_0_50"/>
          <p:cNvSpPr txBox="1"/>
          <p:nvPr/>
        </p:nvSpPr>
        <p:spPr>
          <a:xfrm>
            <a:off x="1695150" y="1615500"/>
            <a:ext cx="9795300" cy="4617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marR="0" rtl="0" algn="l">
              <a:lnSpc>
                <a:spcPct val="137500"/>
              </a:lnSpc>
              <a:spcBef>
                <a:spcPts val="0"/>
              </a:spcBef>
              <a:spcAft>
                <a:spcPts val="0"/>
              </a:spcAft>
              <a:buClr>
                <a:srgbClr val="000000"/>
              </a:buClr>
              <a:buSzPts val="1600"/>
              <a:buFont typeface="Arial"/>
              <a:buNone/>
            </a:pPr>
            <a:r>
              <a:t/>
            </a:r>
            <a:endParaRPr i="0" sz="1800" u="none" cap="none" strike="noStrike">
              <a:solidFill>
                <a:srgbClr val="222222"/>
              </a:solidFill>
            </a:endParaRPr>
          </a:p>
        </p:txBody>
      </p:sp>
      <p:sp>
        <p:nvSpPr>
          <p:cNvPr id="231" name="Google Shape;231;g1e2d8f3a887_0_50"/>
          <p:cNvSpPr txBox="1"/>
          <p:nvPr/>
        </p:nvSpPr>
        <p:spPr>
          <a:xfrm>
            <a:off x="912675" y="286825"/>
            <a:ext cx="82755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i="0" lang="es-ES" sz="3200" u="none" cap="none" strike="noStrike">
                <a:solidFill>
                  <a:srgbClr val="0B6937"/>
                </a:solidFill>
                <a:latin typeface="Roboto Slab"/>
                <a:ea typeface="Roboto Slab"/>
                <a:cs typeface="Roboto Slab"/>
                <a:sym typeface="Roboto Slab"/>
              </a:rPr>
              <a:t>Bibliografía: </a:t>
            </a:r>
            <a:endParaRPr b="0" i="0" sz="1400" u="none" cap="none" strike="noStrike">
              <a:solidFill>
                <a:srgbClr val="000000"/>
              </a:solidFill>
              <a:latin typeface="Arial"/>
              <a:ea typeface="Arial"/>
              <a:cs typeface="Arial"/>
              <a:sym typeface="Arial"/>
            </a:endParaRPr>
          </a:p>
        </p:txBody>
      </p:sp>
      <p:sp>
        <p:nvSpPr>
          <p:cNvPr id="232" name="Google Shape;232;g1e2d8f3a887_0_50"/>
          <p:cNvSpPr/>
          <p:nvPr/>
        </p:nvSpPr>
        <p:spPr>
          <a:xfrm>
            <a:off x="1203400" y="1247525"/>
            <a:ext cx="10539600" cy="4282800"/>
          </a:xfrm>
          <a:prstGeom prst="roundRect">
            <a:avLst>
              <a:gd fmla="val 932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7500"/>
              </a:lnSpc>
              <a:spcBef>
                <a:spcPts val="0"/>
              </a:spcBef>
              <a:spcAft>
                <a:spcPts val="0"/>
              </a:spcAft>
              <a:buClr>
                <a:schemeClr val="dk1"/>
              </a:buClr>
              <a:buSzPts val="1700"/>
              <a:buFont typeface="Arial"/>
              <a:buNone/>
            </a:pPr>
            <a:r>
              <a:rPr lang="es-ES" sz="1800">
                <a:solidFill>
                  <a:schemeClr val="dk1"/>
                </a:solidFill>
              </a:rPr>
              <a:t>[1] </a:t>
            </a:r>
            <a:r>
              <a:rPr lang="es-ES" sz="1800">
                <a:solidFill>
                  <a:srgbClr val="222222"/>
                </a:solidFill>
              </a:rPr>
              <a:t>Blinder, D., Birnbaum, T., Ito, T., &amp; Shimobaba, T. (2022). The state-of-the-art in computer generated holography for 3D display. </a:t>
            </a:r>
            <a:r>
              <a:rPr i="1" lang="es-ES" sz="1800">
                <a:solidFill>
                  <a:srgbClr val="222222"/>
                </a:solidFill>
              </a:rPr>
              <a:t>Light: Advanced Manufacturing</a:t>
            </a:r>
            <a:r>
              <a:rPr lang="es-ES" sz="1800">
                <a:solidFill>
                  <a:srgbClr val="222222"/>
                </a:solidFill>
              </a:rPr>
              <a:t>, </a:t>
            </a:r>
            <a:r>
              <a:rPr i="1" lang="es-ES" sz="1800">
                <a:solidFill>
                  <a:srgbClr val="222222"/>
                </a:solidFill>
              </a:rPr>
              <a:t>3</a:t>
            </a:r>
            <a:r>
              <a:rPr lang="es-ES" sz="1800">
                <a:solidFill>
                  <a:srgbClr val="222222"/>
                </a:solidFill>
              </a:rPr>
              <a:t>(3), 572-600.</a:t>
            </a:r>
            <a:endParaRPr sz="1800">
              <a:solidFill>
                <a:srgbClr val="333333"/>
              </a:solidFill>
            </a:endParaRPr>
          </a:p>
          <a:p>
            <a:pPr indent="0" lvl="0" marL="0" rtl="0" algn="l">
              <a:lnSpc>
                <a:spcPct val="137500"/>
              </a:lnSpc>
              <a:spcBef>
                <a:spcPts val="0"/>
              </a:spcBef>
              <a:spcAft>
                <a:spcPts val="0"/>
              </a:spcAft>
              <a:buClr>
                <a:schemeClr val="dk1"/>
              </a:buClr>
              <a:buSzPts val="1700"/>
              <a:buFont typeface="Arial"/>
              <a:buNone/>
            </a:pPr>
            <a:r>
              <a:rPr lang="es-ES" sz="1800">
                <a:solidFill>
                  <a:srgbClr val="333333"/>
                </a:solidFill>
              </a:rPr>
              <a:t>[2] Holoeye, Modulador Gaea-2. Recuperado el 18/03/2024 de </a:t>
            </a:r>
            <a:r>
              <a:rPr lang="es-ES" sz="1800" u="sng">
                <a:solidFill>
                  <a:schemeClr val="hlink"/>
                </a:solidFill>
                <a:hlinkClick r:id="rId4"/>
              </a:rPr>
              <a:t>https://holoeye.com/products/spatial-light-modulators/gaea-2-phase-only/</a:t>
            </a:r>
            <a:endParaRPr sz="1800">
              <a:solidFill>
                <a:srgbClr val="333333"/>
              </a:solidFill>
            </a:endParaRPr>
          </a:p>
          <a:p>
            <a:pPr indent="0" lvl="0" marL="0" rtl="0" algn="l">
              <a:lnSpc>
                <a:spcPct val="137500"/>
              </a:lnSpc>
              <a:spcBef>
                <a:spcPts val="0"/>
              </a:spcBef>
              <a:spcAft>
                <a:spcPts val="0"/>
              </a:spcAft>
              <a:buClr>
                <a:schemeClr val="dk1"/>
              </a:buClr>
              <a:buSzPts val="1700"/>
              <a:buFont typeface="Arial"/>
              <a:buNone/>
            </a:pPr>
            <a:r>
              <a:rPr lang="es-ES" sz="1800">
                <a:solidFill>
                  <a:srgbClr val="222222"/>
                </a:solidFill>
              </a:rPr>
              <a:t>[3] Texas Instruments, Dispositivo digital de microespejos </a:t>
            </a:r>
            <a:r>
              <a:rPr lang="es-ES" sz="1800">
                <a:solidFill>
                  <a:srgbClr val="333333"/>
                </a:solidFill>
              </a:rPr>
              <a:t>DLP550JEFYA</a:t>
            </a:r>
            <a:r>
              <a:rPr lang="es-ES" sz="1800">
                <a:solidFill>
                  <a:srgbClr val="222222"/>
                </a:solidFill>
              </a:rPr>
              <a:t>. Recuperado el 18/03/2024 de </a:t>
            </a:r>
            <a:r>
              <a:rPr lang="es-ES" sz="1800" u="sng">
                <a:solidFill>
                  <a:schemeClr val="hlink"/>
                </a:solidFill>
                <a:hlinkClick r:id="rId5"/>
              </a:rPr>
              <a:t>https://www.ti.com/product/DLP550JE/part-details/DLP550JEFYA</a:t>
            </a:r>
            <a:endParaRPr sz="1800">
              <a:solidFill>
                <a:schemeClr val="dk1"/>
              </a:solidFill>
            </a:endParaRPr>
          </a:p>
          <a:p>
            <a:pPr indent="0" lvl="0" marL="0" rtl="0" algn="l">
              <a:lnSpc>
                <a:spcPct val="137500"/>
              </a:lnSpc>
              <a:spcBef>
                <a:spcPts val="0"/>
              </a:spcBef>
              <a:spcAft>
                <a:spcPts val="0"/>
              </a:spcAft>
              <a:buClr>
                <a:schemeClr val="dk1"/>
              </a:buClr>
              <a:buSzPts val="1700"/>
              <a:buFont typeface="Arial"/>
              <a:buNone/>
            </a:pPr>
            <a:r>
              <a:rPr lang="es-ES" sz="1800">
                <a:solidFill>
                  <a:srgbClr val="222222"/>
                </a:solidFill>
              </a:rPr>
              <a:t>[4] Seldowitz, M. A., Allebach, J. P., &amp; Sweeney, D. W. (1987). Synthesis of digital holograms by direct binary search. </a:t>
            </a:r>
            <a:r>
              <a:rPr i="1" lang="es-ES" sz="1800">
                <a:solidFill>
                  <a:srgbClr val="222222"/>
                </a:solidFill>
              </a:rPr>
              <a:t>Applied optics</a:t>
            </a:r>
            <a:r>
              <a:rPr lang="es-ES" sz="1800">
                <a:solidFill>
                  <a:srgbClr val="222222"/>
                </a:solidFill>
              </a:rPr>
              <a:t>, </a:t>
            </a:r>
            <a:r>
              <a:rPr i="1" lang="es-ES" sz="1800">
                <a:solidFill>
                  <a:srgbClr val="222222"/>
                </a:solidFill>
              </a:rPr>
              <a:t>26</a:t>
            </a:r>
            <a:r>
              <a:rPr lang="es-ES" sz="1800">
                <a:solidFill>
                  <a:srgbClr val="222222"/>
                </a:solidFill>
              </a:rPr>
              <a:t>(14), 2788-2798.</a:t>
            </a:r>
            <a:endParaRPr sz="1800">
              <a:solidFill>
                <a:srgbClr val="222222"/>
              </a:solidFill>
            </a:endParaRPr>
          </a:p>
          <a:p>
            <a:pPr indent="0" lvl="0" marL="0" rtl="0" algn="l">
              <a:lnSpc>
                <a:spcPct val="137500"/>
              </a:lnSpc>
              <a:spcBef>
                <a:spcPts val="0"/>
              </a:spcBef>
              <a:spcAft>
                <a:spcPts val="0"/>
              </a:spcAft>
              <a:buClr>
                <a:schemeClr val="dk1"/>
              </a:buClr>
              <a:buSzPts val="1600"/>
              <a:buFont typeface="Arial"/>
              <a:buNone/>
            </a:pPr>
            <a:r>
              <a:rPr lang="es-ES" sz="1800">
                <a:solidFill>
                  <a:srgbClr val="222222"/>
                </a:solidFill>
              </a:rPr>
              <a:t>[5] Kang, J. H., Leportier, T., Kim, M., &amp; Park, M. C. (2019). Non-iterative direct binary search algorithm for fast generation of binary holograms. </a:t>
            </a:r>
            <a:r>
              <a:rPr i="1" lang="es-ES" sz="1800">
                <a:solidFill>
                  <a:srgbClr val="222222"/>
                </a:solidFill>
              </a:rPr>
              <a:t>Optics and Lasers in Engineering</a:t>
            </a:r>
            <a:r>
              <a:rPr lang="es-ES" sz="1800">
                <a:solidFill>
                  <a:srgbClr val="222222"/>
                </a:solidFill>
              </a:rPr>
              <a:t>, </a:t>
            </a:r>
            <a:r>
              <a:rPr i="1" lang="es-ES" sz="1800">
                <a:solidFill>
                  <a:srgbClr val="222222"/>
                </a:solidFill>
              </a:rPr>
              <a:t>122</a:t>
            </a:r>
            <a:r>
              <a:rPr lang="es-ES" sz="1800">
                <a:solidFill>
                  <a:srgbClr val="222222"/>
                </a:solidFill>
              </a:rPr>
              <a:t>, 312-318.</a:t>
            </a:r>
            <a:endParaRPr sz="2400">
              <a:solidFill>
                <a:schemeClr val="dk1"/>
              </a:solidFill>
              <a:latin typeface="Calibri"/>
              <a:ea typeface="Calibri"/>
              <a:cs typeface="Calibri"/>
              <a:sym typeface="Calibri"/>
            </a:endParaRPr>
          </a:p>
        </p:txBody>
      </p:sp>
      <p:sp>
        <p:nvSpPr>
          <p:cNvPr id="233" name="Google Shape;233;g1e2d8f3a887_0_50"/>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0"/>
          <p:cNvSpPr/>
          <p:nvPr/>
        </p:nvSpPr>
        <p:spPr>
          <a:xfrm>
            <a:off x="0" y="0"/>
            <a:ext cx="12192000" cy="6858000"/>
          </a:xfrm>
          <a:prstGeom prst="rect">
            <a:avLst/>
          </a:prstGeom>
          <a:solidFill>
            <a:srgbClr val="8CC6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p10"/>
          <p:cNvSpPr/>
          <p:nvPr/>
        </p:nvSpPr>
        <p:spPr>
          <a:xfrm>
            <a:off x="0" y="2457450"/>
            <a:ext cx="12180888" cy="19431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0" name="Google Shape;240;p10"/>
          <p:cNvPicPr preferRelativeResize="0"/>
          <p:nvPr/>
        </p:nvPicPr>
        <p:blipFill rotWithShape="1">
          <a:blip r:embed="rId3">
            <a:alphaModFix/>
          </a:blip>
          <a:srcRect b="0" l="0" r="0" t="0"/>
          <a:stretch/>
        </p:blipFill>
        <p:spPr>
          <a:xfrm>
            <a:off x="4164012" y="4637023"/>
            <a:ext cx="3886200" cy="245074"/>
          </a:xfrm>
          <a:prstGeom prst="rect">
            <a:avLst/>
          </a:prstGeom>
          <a:noFill/>
          <a:ln>
            <a:noFill/>
          </a:ln>
        </p:spPr>
      </p:pic>
      <p:pic>
        <p:nvPicPr>
          <p:cNvPr id="241" name="Google Shape;241;p10"/>
          <p:cNvPicPr preferRelativeResize="0"/>
          <p:nvPr/>
        </p:nvPicPr>
        <p:blipFill rotWithShape="1">
          <a:blip r:embed="rId4">
            <a:alphaModFix/>
          </a:blip>
          <a:srcRect b="0" l="0" r="0" t="0"/>
          <a:stretch/>
        </p:blipFill>
        <p:spPr>
          <a:xfrm>
            <a:off x="3953153" y="2757784"/>
            <a:ext cx="4274581" cy="13424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e2611af03b_2_5"/>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96" name="Google Shape;96;g1e2611af03b_2_5"/>
          <p:cNvSpPr txBox="1"/>
          <p:nvPr>
            <p:ph type="ctrTitle"/>
          </p:nvPr>
        </p:nvSpPr>
        <p:spPr>
          <a:xfrm>
            <a:off x="1440112" y="142507"/>
            <a:ext cx="5875200" cy="85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B6937"/>
              </a:buClr>
              <a:buSzPts val="3200"/>
              <a:buFont typeface="Roboto Slab"/>
              <a:buNone/>
            </a:pPr>
            <a:r>
              <a:rPr b="1" lang="es-ES" sz="3200">
                <a:solidFill>
                  <a:srgbClr val="0B6937"/>
                </a:solidFill>
                <a:latin typeface="Roboto Slab"/>
                <a:ea typeface="Roboto Slab"/>
                <a:cs typeface="Roboto Slab"/>
                <a:sym typeface="Roboto Slab"/>
              </a:rPr>
              <a:t>Contenido</a:t>
            </a:r>
            <a:endParaRPr b="1" sz="3200">
              <a:solidFill>
                <a:srgbClr val="0B6937"/>
              </a:solidFill>
              <a:latin typeface="Roboto Slab"/>
              <a:ea typeface="Roboto Slab"/>
              <a:cs typeface="Roboto Slab"/>
              <a:sym typeface="Roboto Slab"/>
            </a:endParaRPr>
          </a:p>
        </p:txBody>
      </p:sp>
      <p:sp>
        <p:nvSpPr>
          <p:cNvPr id="97" name="Google Shape;97;g1e2611af03b_2_5"/>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8" name="Google Shape;98;g1e2611af03b_2_5"/>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99" name="Google Shape;99;g1e2611af03b_2_5"/>
          <p:cNvSpPr txBox="1"/>
          <p:nvPr/>
        </p:nvSpPr>
        <p:spPr>
          <a:xfrm>
            <a:off x="954425" y="1277875"/>
            <a:ext cx="10569300" cy="4102800"/>
          </a:xfrm>
          <a:prstGeom prst="rect">
            <a:avLst/>
          </a:prstGeom>
          <a:noFill/>
          <a:ln>
            <a:noFill/>
          </a:ln>
        </p:spPr>
        <p:txBody>
          <a:bodyPr anchorCtr="0" anchor="t" bIns="45700" lIns="91425" spcFirstLastPara="1" rIns="91425" wrap="square" tIns="45700">
            <a:normAutofit lnSpcReduction="20000"/>
          </a:bodyPr>
          <a:lstStyle/>
          <a:p>
            <a:pPr indent="-201930" lvl="0" marL="342900" marR="0" rtl="0" algn="just">
              <a:lnSpc>
                <a:spcPct val="90000"/>
              </a:lnSpc>
              <a:spcBef>
                <a:spcPts val="0"/>
              </a:spcBef>
              <a:spcAft>
                <a:spcPts val="0"/>
              </a:spcAft>
              <a:buClr>
                <a:schemeClr val="dk1"/>
              </a:buClr>
              <a:buSzPts val="2400"/>
              <a:buFont typeface="Arial"/>
              <a:buNone/>
            </a:pPr>
            <a:r>
              <a:t/>
            </a:r>
            <a:endParaRPr b="0" i="0" sz="6251" u="none" cap="none" strike="noStrike">
              <a:solidFill>
                <a:schemeClr val="dk1"/>
              </a:solidFill>
              <a:latin typeface="Calibri"/>
              <a:ea typeface="Calibri"/>
              <a:cs typeface="Calibri"/>
              <a:sym typeface="Calibri"/>
            </a:endParaRPr>
          </a:p>
          <a:p>
            <a:pPr indent="457200" lvl="0" marL="0" marR="0" rtl="0" algn="just">
              <a:lnSpc>
                <a:spcPct val="90000"/>
              </a:lnSpc>
              <a:spcBef>
                <a:spcPts val="1000"/>
              </a:spcBef>
              <a:spcAft>
                <a:spcPts val="0"/>
              </a:spcAft>
              <a:buClr>
                <a:schemeClr val="dk1"/>
              </a:buClr>
              <a:buSzPts val="11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a:p>
            <a:pPr indent="-201930" lvl="0" marL="3429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400"/>
              <a:buFont typeface="Arial"/>
              <a:buNone/>
            </a:pPr>
            <a:r>
              <a:rPr b="0" i="0" lang="es-E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01930" lvl="0" marL="342900" marR="0" rtl="0" algn="just">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just">
              <a:lnSpc>
                <a:spcPct val="90000"/>
              </a:lnSpc>
              <a:spcBef>
                <a:spcPts val="500"/>
              </a:spcBef>
              <a:spcAft>
                <a:spcPts val="0"/>
              </a:spcAft>
              <a:buClr>
                <a:schemeClr val="dk1"/>
              </a:buClr>
              <a:buSzPts val="2000"/>
              <a:buFont typeface="Arial"/>
              <a:buNone/>
            </a:pPr>
            <a:r>
              <a:rPr b="0" i="0" lang="es-ES" sz="20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Roboto"/>
              <a:ea typeface="Roboto"/>
              <a:cs typeface="Roboto"/>
              <a:sym typeface="Roboto"/>
            </a:endParaRPr>
          </a:p>
        </p:txBody>
      </p:sp>
      <p:sp>
        <p:nvSpPr>
          <p:cNvPr id="100" name="Google Shape;100;g1e2611af03b_2_5"/>
          <p:cNvSpPr txBox="1"/>
          <p:nvPr/>
        </p:nvSpPr>
        <p:spPr>
          <a:xfrm>
            <a:off x="7857176" y="4565047"/>
            <a:ext cx="4376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Calibri"/>
              <a:ea typeface="Calibri"/>
              <a:cs typeface="Calibri"/>
              <a:sym typeface="Calibri"/>
            </a:endParaRPr>
          </a:p>
        </p:txBody>
      </p:sp>
      <p:sp>
        <p:nvSpPr>
          <p:cNvPr id="101" name="Google Shape;101;g1e2611af03b_2_5"/>
          <p:cNvSpPr txBox="1"/>
          <p:nvPr/>
        </p:nvSpPr>
        <p:spPr>
          <a:xfrm>
            <a:off x="1420925" y="1432950"/>
            <a:ext cx="7927200" cy="4413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rgbClr val="0B6937"/>
              </a:buClr>
              <a:buSzPts val="2400"/>
              <a:buFont typeface="Roboto Slab"/>
              <a:buChar char="●"/>
            </a:pPr>
            <a:r>
              <a:rPr lang="es-ES" sz="2600">
                <a:solidFill>
                  <a:srgbClr val="0B6937"/>
                </a:solidFill>
                <a:latin typeface="Roboto Slab"/>
                <a:ea typeface="Roboto Slab"/>
                <a:cs typeface="Roboto Slab"/>
                <a:sym typeface="Roboto Slab"/>
              </a:rPr>
              <a:t>I</a:t>
            </a:r>
            <a:r>
              <a:rPr lang="es-ES" sz="2400">
                <a:solidFill>
                  <a:srgbClr val="0B6937"/>
                </a:solidFill>
                <a:latin typeface="Roboto Slab"/>
                <a:ea typeface="Roboto Slab"/>
                <a:cs typeface="Roboto Slab"/>
                <a:sym typeface="Roboto Slab"/>
              </a:rPr>
              <a:t>ntroducción </a:t>
            </a:r>
            <a:endParaRPr sz="2400">
              <a:solidFill>
                <a:srgbClr val="0B6937"/>
              </a:solidFill>
              <a:latin typeface="Roboto Slab"/>
              <a:ea typeface="Roboto Slab"/>
              <a:cs typeface="Roboto Slab"/>
              <a:sym typeface="Roboto Slab"/>
            </a:endParaRPr>
          </a:p>
          <a:p>
            <a:pPr indent="-381000" lvl="1" marL="91440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Limitaciones de los moduladores espaciales</a:t>
            </a:r>
            <a:endParaRPr sz="2400">
              <a:solidFill>
                <a:srgbClr val="0B6937"/>
              </a:solidFill>
              <a:latin typeface="Roboto Slab"/>
              <a:ea typeface="Roboto Slab"/>
              <a:cs typeface="Roboto Slab"/>
              <a:sym typeface="Roboto Slab"/>
            </a:endParaRPr>
          </a:p>
          <a:p>
            <a:pPr indent="-381000" lvl="1" marL="91440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Hologramas binarios de amplitud</a:t>
            </a:r>
            <a:endParaRPr sz="2400">
              <a:solidFill>
                <a:srgbClr val="0B6937"/>
              </a:solidFill>
              <a:latin typeface="Roboto Slab"/>
              <a:ea typeface="Roboto Slab"/>
              <a:cs typeface="Roboto Slab"/>
              <a:sym typeface="Roboto Slab"/>
            </a:endParaRPr>
          </a:p>
          <a:p>
            <a:pPr indent="-381000" lvl="0" marL="457200" marR="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Algoritmo de búsqueda directa binaria</a:t>
            </a:r>
            <a:endParaRPr b="0" i="0" sz="2400" u="none" cap="none" strike="noStrike">
              <a:solidFill>
                <a:srgbClr val="0B6937"/>
              </a:solidFill>
              <a:latin typeface="Roboto Slab"/>
              <a:ea typeface="Roboto Slab"/>
              <a:cs typeface="Roboto Slab"/>
              <a:sym typeface="Roboto Slab"/>
            </a:endParaRPr>
          </a:p>
          <a:p>
            <a:pPr indent="-381000" lvl="1" marL="914400" marR="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Implementación</a:t>
            </a:r>
            <a:endParaRPr b="0" i="0" sz="2400" u="none" cap="none" strike="noStrike">
              <a:solidFill>
                <a:srgbClr val="0B6937"/>
              </a:solidFill>
              <a:latin typeface="Roboto Slab"/>
              <a:ea typeface="Roboto Slab"/>
              <a:cs typeface="Roboto Slab"/>
              <a:sym typeface="Roboto Slab"/>
            </a:endParaRPr>
          </a:p>
          <a:p>
            <a:pPr indent="-381000" lvl="1" marL="914400" marR="0" rtl="0" algn="l">
              <a:lnSpc>
                <a:spcPct val="115000"/>
              </a:lnSpc>
              <a:spcBef>
                <a:spcPts val="0"/>
              </a:spcBef>
              <a:spcAft>
                <a:spcPts val="0"/>
              </a:spcAft>
              <a:buClr>
                <a:srgbClr val="0B6937"/>
              </a:buClr>
              <a:buSzPts val="2400"/>
              <a:buFont typeface="Roboto Slab"/>
              <a:buChar char="○"/>
            </a:pPr>
            <a:r>
              <a:rPr b="0" i="0" lang="es-ES" sz="2400" u="none" cap="none" strike="noStrike">
                <a:solidFill>
                  <a:srgbClr val="0B6937"/>
                </a:solidFill>
                <a:latin typeface="Roboto Slab"/>
                <a:ea typeface="Roboto Slab"/>
                <a:cs typeface="Roboto Slab"/>
                <a:sym typeface="Roboto Slab"/>
              </a:rPr>
              <a:t>Resultados</a:t>
            </a:r>
            <a:endParaRPr b="0" i="0" sz="2400" u="none" cap="none" strike="noStrike">
              <a:solidFill>
                <a:srgbClr val="0B6937"/>
              </a:solidFill>
              <a:latin typeface="Roboto Slab"/>
              <a:ea typeface="Roboto Slab"/>
              <a:cs typeface="Roboto Slab"/>
              <a:sym typeface="Roboto Slab"/>
            </a:endParaRPr>
          </a:p>
          <a:p>
            <a:pPr indent="-381000" lvl="0" marL="457200" marR="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Modificación del algoritmo para control complejo</a:t>
            </a:r>
            <a:endParaRPr b="0" i="0" sz="2400" u="none" cap="none" strike="noStrike">
              <a:solidFill>
                <a:srgbClr val="0B6937"/>
              </a:solidFill>
              <a:latin typeface="Roboto Slab"/>
              <a:ea typeface="Roboto Slab"/>
              <a:cs typeface="Roboto Slab"/>
              <a:sym typeface="Roboto Slab"/>
            </a:endParaRPr>
          </a:p>
          <a:p>
            <a:pPr indent="-381000" lvl="1" marL="914400" marR="0" rtl="0" algn="l">
              <a:lnSpc>
                <a:spcPct val="115000"/>
              </a:lnSpc>
              <a:spcBef>
                <a:spcPts val="0"/>
              </a:spcBef>
              <a:spcAft>
                <a:spcPts val="0"/>
              </a:spcAft>
              <a:buClr>
                <a:srgbClr val="0B6937"/>
              </a:buClr>
              <a:buSzPts val="2400"/>
              <a:buFont typeface="Roboto Slab"/>
              <a:buChar char="○"/>
            </a:pPr>
            <a:r>
              <a:rPr b="0" i="0" lang="es-ES" sz="2400" u="none" cap="none" strike="noStrike">
                <a:solidFill>
                  <a:srgbClr val="0B6937"/>
                </a:solidFill>
                <a:latin typeface="Roboto Slab"/>
                <a:ea typeface="Roboto Slab"/>
                <a:cs typeface="Roboto Slab"/>
                <a:sym typeface="Roboto Slab"/>
              </a:rPr>
              <a:t>Resultados</a:t>
            </a:r>
            <a:endParaRPr b="0" i="0" sz="2400" u="none" cap="none" strike="noStrike">
              <a:solidFill>
                <a:srgbClr val="0B6937"/>
              </a:solidFill>
              <a:latin typeface="Roboto Slab"/>
              <a:ea typeface="Roboto Slab"/>
              <a:cs typeface="Roboto Slab"/>
              <a:sym typeface="Roboto Slab"/>
            </a:endParaRPr>
          </a:p>
          <a:p>
            <a:pPr indent="-381000" lvl="0" marL="457200" marR="0" rtl="0" algn="l">
              <a:lnSpc>
                <a:spcPct val="115000"/>
              </a:lnSpc>
              <a:spcBef>
                <a:spcPts val="0"/>
              </a:spcBef>
              <a:spcAft>
                <a:spcPts val="0"/>
              </a:spcAft>
              <a:buClr>
                <a:srgbClr val="0B6937"/>
              </a:buClr>
              <a:buSzPts val="2400"/>
              <a:buFont typeface="Roboto Slab"/>
              <a:buChar char="●"/>
            </a:pPr>
            <a:r>
              <a:rPr lang="es-ES" sz="2400">
                <a:solidFill>
                  <a:srgbClr val="0B6937"/>
                </a:solidFill>
                <a:latin typeface="Roboto Slab"/>
                <a:ea typeface="Roboto Slab"/>
                <a:cs typeface="Roboto Slab"/>
                <a:sym typeface="Roboto Slab"/>
              </a:rPr>
              <a:t>Conclusiones</a:t>
            </a:r>
            <a:endParaRPr b="0" i="0" sz="2400" u="none" cap="none" strike="noStrike">
              <a:solidFill>
                <a:srgbClr val="0B6937"/>
              </a:solidFill>
              <a:latin typeface="Roboto Slab"/>
              <a:ea typeface="Roboto Slab"/>
              <a:cs typeface="Roboto Slab"/>
              <a:sym typeface="Roboto Slab"/>
            </a:endParaRPr>
          </a:p>
          <a:p>
            <a:pPr indent="-381000" lvl="0" marL="457200" marR="0" rtl="0" algn="l">
              <a:lnSpc>
                <a:spcPct val="115000"/>
              </a:lnSpc>
              <a:spcBef>
                <a:spcPts val="0"/>
              </a:spcBef>
              <a:spcAft>
                <a:spcPts val="0"/>
              </a:spcAft>
              <a:buClr>
                <a:srgbClr val="0B6937"/>
              </a:buClr>
              <a:buSzPts val="2400"/>
              <a:buFont typeface="Roboto Slab"/>
              <a:buChar char="●"/>
            </a:pPr>
            <a:r>
              <a:rPr b="0" i="0" lang="es-ES" sz="2400" u="none" cap="none" strike="noStrike">
                <a:solidFill>
                  <a:srgbClr val="0B6937"/>
                </a:solidFill>
                <a:latin typeface="Roboto Slab"/>
                <a:ea typeface="Roboto Slab"/>
                <a:cs typeface="Roboto Slab"/>
                <a:sym typeface="Roboto Slab"/>
              </a:rPr>
              <a:t>Bibliografía</a:t>
            </a:r>
            <a:endParaRPr b="0" i="0" sz="2400" u="none" cap="none" strike="noStrike">
              <a:solidFill>
                <a:srgbClr val="0B6937"/>
              </a:solidFill>
              <a:latin typeface="Roboto Slab"/>
              <a:ea typeface="Roboto Slab"/>
              <a:cs typeface="Roboto Slab"/>
              <a:sym typeface="Roboto Slab"/>
            </a:endParaRPr>
          </a:p>
        </p:txBody>
      </p:sp>
      <p:sp>
        <p:nvSpPr>
          <p:cNvPr id="102" name="Google Shape;102;g1e2611af03b_2_5"/>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p:nvPr/>
        </p:nvSpPr>
        <p:spPr>
          <a:xfrm rot="5400000">
            <a:off x="-3062038" y="3062037"/>
            <a:ext cx="6858002" cy="733927"/>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08" name="Google Shape;108;p2"/>
          <p:cNvSpPr txBox="1"/>
          <p:nvPr>
            <p:ph type="ctrTitle"/>
          </p:nvPr>
        </p:nvSpPr>
        <p:spPr>
          <a:xfrm>
            <a:off x="1440100" y="218700"/>
            <a:ext cx="7551600" cy="143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B6937"/>
              </a:buClr>
              <a:buSzPts val="3200"/>
              <a:buFont typeface="Roboto Slab"/>
              <a:buNone/>
            </a:pPr>
            <a:r>
              <a:rPr b="1" lang="es-ES" sz="3200">
                <a:solidFill>
                  <a:srgbClr val="0B6937"/>
                </a:solidFill>
                <a:latin typeface="Roboto Slab"/>
                <a:ea typeface="Roboto Slab"/>
                <a:cs typeface="Roboto Slab"/>
                <a:sym typeface="Roboto Slab"/>
              </a:rPr>
              <a:t>Introducción</a:t>
            </a:r>
            <a:endParaRPr b="1" sz="3200">
              <a:solidFill>
                <a:srgbClr val="0B6937"/>
              </a:solidFill>
              <a:latin typeface="Roboto Slab"/>
              <a:ea typeface="Roboto Slab"/>
              <a:cs typeface="Roboto Slab"/>
              <a:sym typeface="Roboto Slab"/>
            </a:endParaRPr>
          </a:p>
        </p:txBody>
      </p:sp>
      <p:sp>
        <p:nvSpPr>
          <p:cNvPr id="109" name="Google Shape;109;p2"/>
          <p:cNvSpPr/>
          <p:nvPr/>
        </p:nvSpPr>
        <p:spPr>
          <a:xfrm>
            <a:off x="271779" y="466585"/>
            <a:ext cx="178335" cy="17833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0" name="Google Shape;110;p2"/>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11" name="Google Shape;111;p2"/>
          <p:cNvSpPr txBox="1"/>
          <p:nvPr/>
        </p:nvSpPr>
        <p:spPr>
          <a:xfrm>
            <a:off x="7857176" y="4565047"/>
            <a:ext cx="4376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Calibri"/>
              <a:ea typeface="Calibri"/>
              <a:cs typeface="Calibri"/>
              <a:sym typeface="Calibri"/>
            </a:endParaRPr>
          </a:p>
        </p:txBody>
      </p:sp>
      <p:sp>
        <p:nvSpPr>
          <p:cNvPr id="112" name="Google Shape;112;p2"/>
          <p:cNvSpPr/>
          <p:nvPr/>
        </p:nvSpPr>
        <p:spPr>
          <a:xfrm>
            <a:off x="1440100" y="6238500"/>
            <a:ext cx="825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1" lang="es-ES" sz="1300" u="none" cap="none" strike="noStrike">
                <a:solidFill>
                  <a:schemeClr val="dk1"/>
                </a:solidFill>
                <a:latin typeface="Calibri"/>
                <a:ea typeface="Calibri"/>
                <a:cs typeface="Calibri"/>
                <a:sym typeface="Calibri"/>
              </a:rPr>
              <a:t>[1] D</a:t>
            </a:r>
            <a:r>
              <a:rPr i="1" lang="es-ES" sz="1300">
                <a:solidFill>
                  <a:schemeClr val="dk1"/>
                </a:solidFill>
                <a:latin typeface="Calibri"/>
                <a:ea typeface="Calibri"/>
                <a:cs typeface="Calibri"/>
                <a:sym typeface="Calibri"/>
              </a:rPr>
              <a:t>. Blinder et al, “</a:t>
            </a:r>
            <a:r>
              <a:rPr lang="es-ES" sz="1200">
                <a:solidFill>
                  <a:srgbClr val="333333"/>
                </a:solidFill>
                <a:highlight>
                  <a:srgbClr val="FFFFFF"/>
                </a:highlight>
                <a:latin typeface="Calibri"/>
                <a:ea typeface="Calibri"/>
                <a:cs typeface="Calibri"/>
                <a:sym typeface="Calibri"/>
              </a:rPr>
              <a:t>The state-of-the-art in computer generated holography for 3D display”, (2022) </a:t>
            </a:r>
            <a:endParaRPr i="1" sz="1300" u="none" cap="none" strike="noStrike">
              <a:solidFill>
                <a:schemeClr val="dk1"/>
              </a:solidFill>
              <a:latin typeface="Calibri"/>
              <a:ea typeface="Calibri"/>
              <a:cs typeface="Calibri"/>
              <a:sym typeface="Calibri"/>
            </a:endParaRPr>
          </a:p>
        </p:txBody>
      </p:sp>
      <p:sp>
        <p:nvSpPr>
          <p:cNvPr id="113" name="Google Shape;113;p2"/>
          <p:cNvSpPr txBox="1"/>
          <p:nvPr/>
        </p:nvSpPr>
        <p:spPr>
          <a:xfrm>
            <a:off x="1511750" y="1363500"/>
            <a:ext cx="5731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 name="Google Shape;114;p2"/>
          <p:cNvSpPr/>
          <p:nvPr/>
        </p:nvSpPr>
        <p:spPr>
          <a:xfrm>
            <a:off x="1440100" y="1592100"/>
            <a:ext cx="5435400" cy="2970300"/>
          </a:xfrm>
          <a:prstGeom prst="roundRect">
            <a:avLst>
              <a:gd fmla="val 11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ES" sz="2400">
                <a:solidFill>
                  <a:schemeClr val="dk1"/>
                </a:solidFill>
                <a:latin typeface="Calibri"/>
                <a:ea typeface="Calibri"/>
                <a:cs typeface="Calibri"/>
                <a:sym typeface="Calibri"/>
              </a:rPr>
              <a:t>La holografía generada por computadora es una técnica que ha despertado gran interés por su capacidad de controlar campos ópticos con una precisión excepcional.</a:t>
            </a:r>
            <a:endParaRPr sz="2500"/>
          </a:p>
        </p:txBody>
      </p:sp>
      <p:sp>
        <p:nvSpPr>
          <p:cNvPr id="115" name="Google Shape;115;p2"/>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116" name="Google Shape;116;p2"/>
          <p:cNvSpPr/>
          <p:nvPr/>
        </p:nvSpPr>
        <p:spPr>
          <a:xfrm>
            <a:off x="7171812" y="5109625"/>
            <a:ext cx="4376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1</a:t>
            </a:r>
            <a:r>
              <a:rPr b="0" i="1" lang="es-ES" sz="1600" u="none" cap="none" strike="noStrike">
                <a:solidFill>
                  <a:schemeClr val="dk1"/>
                </a:solidFill>
                <a:latin typeface="Calibri"/>
                <a:ea typeface="Calibri"/>
                <a:cs typeface="Calibri"/>
                <a:sym typeface="Calibri"/>
              </a:rPr>
              <a:t>. Esquema </a:t>
            </a:r>
            <a:r>
              <a:rPr i="1" lang="es-ES" sz="1600">
                <a:solidFill>
                  <a:schemeClr val="dk1"/>
                </a:solidFill>
                <a:latin typeface="Calibri"/>
                <a:ea typeface="Calibri"/>
                <a:cs typeface="Calibri"/>
                <a:sym typeface="Calibri"/>
              </a:rPr>
              <a:t>de display 3D mediante holografía generada por computadora.</a:t>
            </a:r>
            <a:r>
              <a:rPr b="0" i="1" lang="es-ES" sz="1600" u="none" cap="none" strike="noStrike">
                <a:solidFill>
                  <a:schemeClr val="dk1"/>
                </a:solidFill>
                <a:latin typeface="Calibri"/>
                <a:ea typeface="Calibri"/>
                <a:cs typeface="Calibri"/>
                <a:sym typeface="Calibri"/>
              </a:rPr>
              <a:t> [1]</a:t>
            </a:r>
            <a:endParaRPr b="0" i="1" sz="1600" u="none" cap="none" strike="noStrike">
              <a:solidFill>
                <a:schemeClr val="dk1"/>
              </a:solidFill>
              <a:latin typeface="Calibri"/>
              <a:ea typeface="Calibri"/>
              <a:cs typeface="Calibri"/>
              <a:sym typeface="Calibri"/>
            </a:endParaRPr>
          </a:p>
        </p:txBody>
      </p:sp>
      <p:pic>
        <p:nvPicPr>
          <p:cNvPr id="117" name="Google Shape;117;p2"/>
          <p:cNvPicPr preferRelativeResize="0"/>
          <p:nvPr/>
        </p:nvPicPr>
        <p:blipFill>
          <a:blip r:embed="rId4">
            <a:alphaModFix/>
          </a:blip>
          <a:stretch>
            <a:fillRect/>
          </a:stretch>
        </p:blipFill>
        <p:spPr>
          <a:xfrm>
            <a:off x="7010575" y="1544360"/>
            <a:ext cx="4859099" cy="33593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f409c999b0_0_0"/>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23" name="Google Shape;123;g1f409c999b0_0_0"/>
          <p:cNvSpPr txBox="1"/>
          <p:nvPr>
            <p:ph type="ctrTitle"/>
          </p:nvPr>
        </p:nvSpPr>
        <p:spPr>
          <a:xfrm>
            <a:off x="1363900" y="523500"/>
            <a:ext cx="6202800" cy="1078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B6937"/>
              </a:buClr>
              <a:buSzPts val="3200"/>
              <a:buFont typeface="Roboto Slab"/>
              <a:buNone/>
            </a:pPr>
            <a:r>
              <a:rPr b="1" lang="es-ES" sz="3200">
                <a:solidFill>
                  <a:srgbClr val="0B6937"/>
                </a:solidFill>
                <a:latin typeface="Roboto Slab"/>
                <a:ea typeface="Roboto Slab"/>
                <a:cs typeface="Roboto Slab"/>
                <a:sym typeface="Roboto Slab"/>
              </a:rPr>
              <a:t>Limitación de los moduladores espaciales de luz</a:t>
            </a:r>
            <a:endParaRPr b="1" sz="3200">
              <a:solidFill>
                <a:srgbClr val="0B6937"/>
              </a:solidFill>
              <a:latin typeface="Roboto Slab"/>
              <a:ea typeface="Roboto Slab"/>
              <a:cs typeface="Roboto Slab"/>
              <a:sym typeface="Roboto Slab"/>
            </a:endParaRPr>
          </a:p>
        </p:txBody>
      </p:sp>
      <p:sp>
        <p:nvSpPr>
          <p:cNvPr id="124" name="Google Shape;124;g1f409c999b0_0_0"/>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5" name="Google Shape;125;g1f409c999b0_0_0"/>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26" name="Google Shape;126;g1f409c999b0_0_0"/>
          <p:cNvSpPr txBox="1"/>
          <p:nvPr/>
        </p:nvSpPr>
        <p:spPr>
          <a:xfrm>
            <a:off x="7857176" y="4565047"/>
            <a:ext cx="4376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Calibri"/>
              <a:ea typeface="Calibri"/>
              <a:cs typeface="Calibri"/>
              <a:sym typeface="Calibri"/>
            </a:endParaRPr>
          </a:p>
        </p:txBody>
      </p:sp>
      <p:sp>
        <p:nvSpPr>
          <p:cNvPr id="127" name="Google Shape;127;g1f409c999b0_0_0"/>
          <p:cNvSpPr/>
          <p:nvPr/>
        </p:nvSpPr>
        <p:spPr>
          <a:xfrm>
            <a:off x="1440100" y="6238500"/>
            <a:ext cx="892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i="1" lang="es-ES" sz="1300" u="none" cap="none" strike="noStrike">
                <a:solidFill>
                  <a:schemeClr val="dk1"/>
                </a:solidFill>
                <a:latin typeface="Calibri"/>
                <a:ea typeface="Calibri"/>
                <a:cs typeface="Calibri"/>
                <a:sym typeface="Calibri"/>
              </a:rPr>
              <a:t>[</a:t>
            </a:r>
            <a:r>
              <a:rPr i="1" lang="es-ES" sz="1300">
                <a:solidFill>
                  <a:schemeClr val="dk1"/>
                </a:solidFill>
                <a:latin typeface="Calibri"/>
                <a:ea typeface="Calibri"/>
                <a:cs typeface="Calibri"/>
                <a:sym typeface="Calibri"/>
              </a:rPr>
              <a:t>2</a:t>
            </a:r>
            <a:r>
              <a:rPr i="1" lang="es-ES" sz="1300" u="none" cap="none" strike="noStrike">
                <a:solidFill>
                  <a:schemeClr val="dk1"/>
                </a:solidFill>
                <a:latin typeface="Calibri"/>
                <a:ea typeface="Calibri"/>
                <a:cs typeface="Calibri"/>
                <a:sym typeface="Calibri"/>
              </a:rPr>
              <a:t>] </a:t>
            </a:r>
            <a:r>
              <a:rPr i="1" lang="es-ES" sz="1300">
                <a:solidFill>
                  <a:srgbClr val="545454"/>
                </a:solidFill>
                <a:latin typeface="Calibri"/>
                <a:ea typeface="Calibri"/>
                <a:cs typeface="Calibri"/>
                <a:sym typeface="Calibri"/>
              </a:rPr>
              <a:t>Holoeye, Modulador Gaea-2.</a:t>
            </a:r>
            <a:endParaRPr i="1" sz="1300" u="none" cap="none" strike="noStrike">
              <a:solidFill>
                <a:schemeClr val="dk1"/>
              </a:solidFill>
              <a:latin typeface="Calibri"/>
              <a:ea typeface="Calibri"/>
              <a:cs typeface="Calibri"/>
              <a:sym typeface="Calibri"/>
            </a:endParaRPr>
          </a:p>
        </p:txBody>
      </p:sp>
      <p:sp>
        <p:nvSpPr>
          <p:cNvPr id="128" name="Google Shape;128;g1f409c999b0_0_0"/>
          <p:cNvSpPr/>
          <p:nvPr/>
        </p:nvSpPr>
        <p:spPr>
          <a:xfrm>
            <a:off x="3880750" y="5755250"/>
            <a:ext cx="5328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2</a:t>
            </a:r>
            <a:r>
              <a:rPr b="0" i="1" lang="es-ES" sz="1600" u="none" cap="none" strike="noStrike">
                <a:solidFill>
                  <a:schemeClr val="dk1"/>
                </a:solidFill>
                <a:latin typeface="Calibri"/>
                <a:ea typeface="Calibri"/>
                <a:cs typeface="Calibri"/>
                <a:sym typeface="Calibri"/>
              </a:rPr>
              <a:t>. </a:t>
            </a:r>
            <a:r>
              <a:rPr i="1" lang="es-ES" sz="1600">
                <a:solidFill>
                  <a:schemeClr val="dk1"/>
                </a:solidFill>
                <a:latin typeface="Calibri"/>
                <a:ea typeface="Calibri"/>
                <a:cs typeface="Calibri"/>
                <a:sym typeface="Calibri"/>
              </a:rPr>
              <a:t>Modulador espacial de solo fase. Tomado de [2]</a:t>
            </a:r>
            <a:endParaRPr b="0" i="1" sz="1600" u="none" cap="none" strike="noStrike">
              <a:solidFill>
                <a:schemeClr val="dk1"/>
              </a:solidFill>
              <a:latin typeface="Calibri"/>
              <a:ea typeface="Calibri"/>
              <a:cs typeface="Calibri"/>
              <a:sym typeface="Calibri"/>
            </a:endParaRPr>
          </a:p>
        </p:txBody>
      </p:sp>
      <p:sp>
        <p:nvSpPr>
          <p:cNvPr id="129" name="Google Shape;129;g1f409c999b0_0_0"/>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130" name="Google Shape;130;g1f409c999b0_0_0"/>
          <p:cNvSpPr/>
          <p:nvPr/>
        </p:nvSpPr>
        <p:spPr>
          <a:xfrm>
            <a:off x="1440100" y="1729775"/>
            <a:ext cx="10209600" cy="1170300"/>
          </a:xfrm>
          <a:prstGeom prst="roundRect">
            <a:avLst>
              <a:gd fmla="val 11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ES" sz="2400">
                <a:solidFill>
                  <a:schemeClr val="dk1"/>
                </a:solidFill>
                <a:latin typeface="Calibri"/>
                <a:ea typeface="Calibri"/>
                <a:cs typeface="Calibri"/>
                <a:sym typeface="Calibri"/>
              </a:rPr>
              <a:t>Los moduladores espaciales de luz son incapaces de reproducir directamente los hologramas complejos generados.</a:t>
            </a:r>
            <a:endParaRPr sz="2500"/>
          </a:p>
        </p:txBody>
      </p:sp>
      <p:pic>
        <p:nvPicPr>
          <p:cNvPr id="131" name="Google Shape;131;g1f409c999b0_0_0"/>
          <p:cNvPicPr preferRelativeResize="0"/>
          <p:nvPr/>
        </p:nvPicPr>
        <p:blipFill>
          <a:blip r:embed="rId4">
            <a:alphaModFix/>
          </a:blip>
          <a:stretch>
            <a:fillRect/>
          </a:stretch>
        </p:blipFill>
        <p:spPr>
          <a:xfrm>
            <a:off x="4796727" y="3052475"/>
            <a:ext cx="3060450" cy="2550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e2611af03b_2_22"/>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37" name="Google Shape;137;g1e2611af03b_2_22"/>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 name="Google Shape;138;g1e2611af03b_2_22"/>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39" name="Google Shape;139;g1e2611af03b_2_22"/>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140" name="Google Shape;140;g1e2611af03b_2_22"/>
          <p:cNvSpPr txBox="1"/>
          <p:nvPr>
            <p:ph type="ctrTitle"/>
          </p:nvPr>
        </p:nvSpPr>
        <p:spPr>
          <a:xfrm>
            <a:off x="1363900" y="523500"/>
            <a:ext cx="7104300" cy="710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3200"/>
              <a:buFont typeface="Arial"/>
              <a:buNone/>
            </a:pPr>
            <a:r>
              <a:rPr b="1" lang="es-ES" sz="3200">
                <a:solidFill>
                  <a:srgbClr val="0B6937"/>
                </a:solidFill>
                <a:latin typeface="Roboto Slab"/>
                <a:ea typeface="Roboto Slab"/>
                <a:cs typeface="Roboto Slab"/>
                <a:sym typeface="Roboto Slab"/>
              </a:rPr>
              <a:t>Hologramas binarios de amplitud</a:t>
            </a:r>
            <a:endParaRPr b="1" sz="3200">
              <a:solidFill>
                <a:srgbClr val="0B6937"/>
              </a:solidFill>
              <a:latin typeface="Roboto Slab"/>
              <a:ea typeface="Roboto Slab"/>
              <a:cs typeface="Roboto Slab"/>
              <a:sym typeface="Roboto Slab"/>
            </a:endParaRPr>
          </a:p>
        </p:txBody>
      </p:sp>
      <p:sp>
        <p:nvSpPr>
          <p:cNvPr id="141" name="Google Shape;141;g1e2611af03b_2_22"/>
          <p:cNvSpPr/>
          <p:nvPr/>
        </p:nvSpPr>
        <p:spPr>
          <a:xfrm>
            <a:off x="1440100" y="1754850"/>
            <a:ext cx="5205600" cy="2952300"/>
          </a:xfrm>
          <a:prstGeom prst="roundRect">
            <a:avLst>
              <a:gd fmla="val 11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ES" sz="2400">
                <a:solidFill>
                  <a:schemeClr val="dk1"/>
                </a:solidFill>
                <a:latin typeface="Calibri"/>
                <a:ea typeface="Calibri"/>
                <a:cs typeface="Calibri"/>
                <a:sym typeface="Calibri"/>
              </a:rPr>
              <a:t>Entre los moduladores disponibles, los dispositivos digitales de microespejos son moduladores binarios de amplitud que destacan por su bajo precio y alta tasa de refresco. </a:t>
            </a:r>
            <a:endParaRPr sz="2500"/>
          </a:p>
        </p:txBody>
      </p:sp>
      <p:sp>
        <p:nvSpPr>
          <p:cNvPr id="142" name="Google Shape;142;g1e2611af03b_2_22"/>
          <p:cNvSpPr/>
          <p:nvPr/>
        </p:nvSpPr>
        <p:spPr>
          <a:xfrm>
            <a:off x="6756725" y="5109625"/>
            <a:ext cx="4902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3</a:t>
            </a:r>
            <a:r>
              <a:rPr b="0" i="1" lang="es-ES" sz="1600" u="none" cap="none" strike="noStrike">
                <a:solidFill>
                  <a:schemeClr val="dk1"/>
                </a:solidFill>
                <a:latin typeface="Calibri"/>
                <a:ea typeface="Calibri"/>
                <a:cs typeface="Calibri"/>
                <a:sym typeface="Calibri"/>
              </a:rPr>
              <a:t>. </a:t>
            </a:r>
            <a:r>
              <a:rPr i="1" lang="es-ES" sz="1600">
                <a:solidFill>
                  <a:schemeClr val="dk1"/>
                </a:solidFill>
                <a:latin typeface="Calibri"/>
                <a:ea typeface="Calibri"/>
                <a:cs typeface="Calibri"/>
                <a:sym typeface="Calibri"/>
              </a:rPr>
              <a:t>Dispositivo digital de microespejos.</a:t>
            </a:r>
            <a:r>
              <a:rPr b="0" i="1" lang="es-ES" sz="1600" u="none" cap="none" strike="noStrike">
                <a:solidFill>
                  <a:schemeClr val="dk1"/>
                </a:solidFill>
                <a:latin typeface="Calibri"/>
                <a:ea typeface="Calibri"/>
                <a:cs typeface="Calibri"/>
                <a:sym typeface="Calibri"/>
              </a:rPr>
              <a:t> Tomado de [</a:t>
            </a:r>
            <a:r>
              <a:rPr i="1" lang="es-ES" sz="1600">
                <a:solidFill>
                  <a:schemeClr val="dk1"/>
                </a:solidFill>
                <a:latin typeface="Calibri"/>
                <a:ea typeface="Calibri"/>
                <a:cs typeface="Calibri"/>
                <a:sym typeface="Calibri"/>
              </a:rPr>
              <a:t>3</a:t>
            </a:r>
            <a:r>
              <a:rPr b="0" i="1" lang="es-ES" sz="1600" u="none" cap="none" strike="noStrike">
                <a:solidFill>
                  <a:schemeClr val="dk1"/>
                </a:solidFill>
                <a:latin typeface="Calibri"/>
                <a:ea typeface="Calibri"/>
                <a:cs typeface="Calibri"/>
                <a:sym typeface="Calibri"/>
              </a:rPr>
              <a:t>]</a:t>
            </a:r>
            <a:endParaRPr b="0" i="1" sz="1600" u="none" cap="none" strike="noStrike">
              <a:solidFill>
                <a:schemeClr val="dk1"/>
              </a:solidFill>
              <a:latin typeface="Calibri"/>
              <a:ea typeface="Calibri"/>
              <a:cs typeface="Calibri"/>
              <a:sym typeface="Calibri"/>
            </a:endParaRPr>
          </a:p>
        </p:txBody>
      </p:sp>
      <p:pic>
        <p:nvPicPr>
          <p:cNvPr id="143" name="Google Shape;143;g1e2611af03b_2_22"/>
          <p:cNvPicPr preferRelativeResize="0"/>
          <p:nvPr/>
        </p:nvPicPr>
        <p:blipFill>
          <a:blip r:embed="rId4">
            <a:alphaModFix/>
          </a:blip>
          <a:stretch>
            <a:fillRect/>
          </a:stretch>
        </p:blipFill>
        <p:spPr>
          <a:xfrm>
            <a:off x="6756725" y="2072400"/>
            <a:ext cx="5044774" cy="2837705"/>
          </a:xfrm>
          <a:prstGeom prst="rect">
            <a:avLst/>
          </a:prstGeom>
          <a:noFill/>
          <a:ln>
            <a:noFill/>
          </a:ln>
        </p:spPr>
      </p:pic>
      <p:sp>
        <p:nvSpPr>
          <p:cNvPr id="144" name="Google Shape;144;g1e2611af03b_2_22"/>
          <p:cNvSpPr/>
          <p:nvPr/>
        </p:nvSpPr>
        <p:spPr>
          <a:xfrm>
            <a:off x="1440100" y="6238500"/>
            <a:ext cx="6464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s-ES" sz="1300" u="none" cap="none" strike="noStrike">
                <a:solidFill>
                  <a:schemeClr val="dk1"/>
                </a:solidFill>
                <a:latin typeface="Calibri"/>
                <a:ea typeface="Calibri"/>
                <a:cs typeface="Calibri"/>
                <a:sym typeface="Calibri"/>
              </a:rPr>
              <a:t>[</a:t>
            </a:r>
            <a:r>
              <a:rPr i="1" lang="es-ES" sz="1300">
                <a:solidFill>
                  <a:schemeClr val="dk1"/>
                </a:solidFill>
                <a:latin typeface="Calibri"/>
                <a:ea typeface="Calibri"/>
                <a:cs typeface="Calibri"/>
                <a:sym typeface="Calibri"/>
              </a:rPr>
              <a:t>3</a:t>
            </a:r>
            <a:r>
              <a:rPr i="1" lang="es-ES" sz="1300" u="none" cap="none" strike="noStrike">
                <a:solidFill>
                  <a:schemeClr val="dk1"/>
                </a:solidFill>
                <a:latin typeface="Calibri"/>
                <a:ea typeface="Calibri"/>
                <a:cs typeface="Calibri"/>
                <a:sym typeface="Calibri"/>
              </a:rPr>
              <a:t>] </a:t>
            </a:r>
            <a:r>
              <a:rPr i="1" lang="es-ES" sz="1300">
                <a:solidFill>
                  <a:schemeClr val="dk1"/>
                </a:solidFill>
                <a:latin typeface="Calibri"/>
                <a:ea typeface="Calibri"/>
                <a:cs typeface="Calibri"/>
                <a:sym typeface="Calibri"/>
              </a:rPr>
              <a:t>Texas Instruments, </a:t>
            </a:r>
            <a:r>
              <a:rPr lang="es-ES" sz="1300">
                <a:solidFill>
                  <a:srgbClr val="222222"/>
                </a:solidFill>
                <a:latin typeface="Calibri"/>
                <a:ea typeface="Calibri"/>
                <a:cs typeface="Calibri"/>
                <a:sym typeface="Calibri"/>
              </a:rPr>
              <a:t>Dispositivo digital de microespejos </a:t>
            </a:r>
            <a:r>
              <a:rPr lang="es-ES" sz="1300">
                <a:solidFill>
                  <a:srgbClr val="333333"/>
                </a:solidFill>
                <a:latin typeface="Calibri"/>
                <a:ea typeface="Calibri"/>
                <a:cs typeface="Calibri"/>
                <a:sym typeface="Calibri"/>
              </a:rPr>
              <a:t>DLP550JEFYA</a:t>
            </a:r>
            <a:r>
              <a:rPr lang="es-ES" sz="1300">
                <a:solidFill>
                  <a:srgbClr val="222222"/>
                </a:solidFill>
                <a:latin typeface="Calibri"/>
                <a:ea typeface="Calibri"/>
                <a:cs typeface="Calibri"/>
                <a:sym typeface="Calibri"/>
              </a:rPr>
              <a:t>.</a:t>
            </a:r>
            <a:endParaRPr i="1" sz="13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1e2c15ea76f_0_12"/>
          <p:cNvPicPr preferRelativeResize="0"/>
          <p:nvPr/>
        </p:nvPicPr>
        <p:blipFill>
          <a:blip r:embed="rId3">
            <a:alphaModFix/>
          </a:blip>
          <a:stretch>
            <a:fillRect/>
          </a:stretch>
        </p:blipFill>
        <p:spPr>
          <a:xfrm>
            <a:off x="2063800" y="1154788"/>
            <a:ext cx="8640312" cy="4729412"/>
          </a:xfrm>
          <a:prstGeom prst="rect">
            <a:avLst/>
          </a:prstGeom>
          <a:noFill/>
          <a:ln>
            <a:noFill/>
          </a:ln>
        </p:spPr>
      </p:pic>
      <p:sp>
        <p:nvSpPr>
          <p:cNvPr id="150" name="Google Shape;150;g1e2c15ea76f_0_12"/>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51" name="Google Shape;151;g1e2c15ea76f_0_12"/>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2" name="Google Shape;152;g1e2c15ea76f_0_12"/>
          <p:cNvPicPr preferRelativeResize="0"/>
          <p:nvPr/>
        </p:nvPicPr>
        <p:blipFill rotWithShape="1">
          <a:blip r:embed="rId4">
            <a:alphaModFix/>
          </a:blip>
          <a:srcRect b="0" l="0" r="0" t="0"/>
          <a:stretch/>
        </p:blipFill>
        <p:spPr>
          <a:xfrm>
            <a:off x="9386918" y="360555"/>
            <a:ext cx="2262624" cy="710577"/>
          </a:xfrm>
          <a:prstGeom prst="rect">
            <a:avLst/>
          </a:prstGeom>
          <a:noFill/>
          <a:ln>
            <a:noFill/>
          </a:ln>
        </p:spPr>
      </p:pic>
      <p:sp>
        <p:nvSpPr>
          <p:cNvPr id="153" name="Google Shape;153;g1e2c15ea76f_0_12"/>
          <p:cNvSpPr txBox="1"/>
          <p:nvPr/>
        </p:nvSpPr>
        <p:spPr>
          <a:xfrm>
            <a:off x="962525" y="408788"/>
            <a:ext cx="87747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Algoritmo de búsqueda directa binaria</a:t>
            </a:r>
            <a:endParaRPr b="1" i="0" sz="3200" u="none" cap="none" strike="noStrike">
              <a:solidFill>
                <a:srgbClr val="0B6937"/>
              </a:solidFill>
              <a:latin typeface="Roboto Slab"/>
              <a:ea typeface="Roboto Slab"/>
              <a:cs typeface="Roboto Slab"/>
              <a:sym typeface="Roboto Slab"/>
            </a:endParaRPr>
          </a:p>
        </p:txBody>
      </p:sp>
      <p:sp>
        <p:nvSpPr>
          <p:cNvPr id="154" name="Google Shape;154;g1e2c15ea76f_0_12"/>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155" name="Google Shape;155;g1e2c15ea76f_0_12"/>
          <p:cNvSpPr/>
          <p:nvPr/>
        </p:nvSpPr>
        <p:spPr>
          <a:xfrm>
            <a:off x="3661675" y="5849875"/>
            <a:ext cx="5652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4</a:t>
            </a:r>
            <a:r>
              <a:rPr b="0" i="1" lang="es-ES" sz="1600" u="none" cap="none" strike="noStrike">
                <a:solidFill>
                  <a:schemeClr val="dk1"/>
                </a:solidFill>
                <a:latin typeface="Calibri"/>
                <a:ea typeface="Calibri"/>
                <a:cs typeface="Calibri"/>
                <a:sym typeface="Calibri"/>
              </a:rPr>
              <a:t>. </a:t>
            </a:r>
            <a:r>
              <a:rPr i="1" lang="es-ES" sz="1600">
                <a:solidFill>
                  <a:schemeClr val="dk1"/>
                </a:solidFill>
                <a:latin typeface="Calibri"/>
                <a:ea typeface="Calibri"/>
                <a:cs typeface="Calibri"/>
                <a:sym typeface="Calibri"/>
              </a:rPr>
              <a:t>Diagrama de flujo de algoritmo de búsqueda directa binaria.</a:t>
            </a:r>
            <a:endParaRPr b="0" i="1" sz="1600" u="none" cap="none" strike="noStrike">
              <a:solidFill>
                <a:schemeClr val="dk1"/>
              </a:solidFill>
              <a:latin typeface="Calibri"/>
              <a:ea typeface="Calibri"/>
              <a:cs typeface="Calibri"/>
              <a:sym typeface="Calibri"/>
            </a:endParaRPr>
          </a:p>
        </p:txBody>
      </p:sp>
      <p:sp>
        <p:nvSpPr>
          <p:cNvPr id="156" name="Google Shape;156;g1e2c15ea76f_0_12"/>
          <p:cNvSpPr/>
          <p:nvPr/>
        </p:nvSpPr>
        <p:spPr>
          <a:xfrm>
            <a:off x="1440100" y="6238500"/>
            <a:ext cx="892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1" lang="es-ES" sz="1300" u="none" cap="none" strike="noStrike">
                <a:solidFill>
                  <a:schemeClr val="dk1"/>
                </a:solidFill>
                <a:latin typeface="Calibri"/>
                <a:ea typeface="Calibri"/>
                <a:cs typeface="Calibri"/>
                <a:sym typeface="Calibri"/>
              </a:rPr>
              <a:t>[</a:t>
            </a:r>
            <a:r>
              <a:rPr i="1" lang="es-ES" sz="1300">
                <a:solidFill>
                  <a:schemeClr val="dk1"/>
                </a:solidFill>
                <a:latin typeface="Calibri"/>
                <a:ea typeface="Calibri"/>
                <a:cs typeface="Calibri"/>
                <a:sym typeface="Calibri"/>
              </a:rPr>
              <a:t>4</a:t>
            </a:r>
            <a:r>
              <a:rPr b="0" i="1" lang="es-ES" sz="1300" u="none" cap="none" strike="noStrike">
                <a:solidFill>
                  <a:schemeClr val="dk1"/>
                </a:solidFill>
                <a:latin typeface="Calibri"/>
                <a:ea typeface="Calibri"/>
                <a:cs typeface="Calibri"/>
                <a:sym typeface="Calibri"/>
              </a:rPr>
              <a:t>] </a:t>
            </a:r>
            <a:r>
              <a:rPr i="1" lang="es-ES" sz="1300" u="none" cap="none" strike="noStrike">
                <a:solidFill>
                  <a:srgbClr val="545454"/>
                </a:solidFill>
                <a:latin typeface="Calibri"/>
                <a:ea typeface="Calibri"/>
                <a:cs typeface="Calibri"/>
                <a:sym typeface="Calibri"/>
              </a:rPr>
              <a:t>M</a:t>
            </a:r>
            <a:r>
              <a:rPr i="1" lang="es-ES" sz="1300">
                <a:solidFill>
                  <a:schemeClr val="dk1"/>
                </a:solidFill>
                <a:latin typeface="Calibri"/>
                <a:ea typeface="Calibri"/>
                <a:cs typeface="Calibri"/>
                <a:sym typeface="Calibri"/>
              </a:rPr>
              <a:t>. </a:t>
            </a:r>
            <a:r>
              <a:rPr i="1" lang="es-ES" sz="1300">
                <a:solidFill>
                  <a:srgbClr val="545454"/>
                </a:solidFill>
                <a:highlight>
                  <a:srgbClr val="FFFFFF"/>
                </a:highlight>
                <a:latin typeface="Calibri"/>
                <a:ea typeface="Calibri"/>
                <a:cs typeface="Calibri"/>
                <a:sym typeface="Calibri"/>
              </a:rPr>
              <a:t>Seldowitz, J. P. Allebach, y D. W. Sweeney, "Synthesis of digital holograms by direct binary search," (1987)</a:t>
            </a:r>
            <a:endParaRPr i="1" sz="13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f409c999b0_0_25"/>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62" name="Google Shape;162;g1f409c999b0_0_25"/>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 name="Google Shape;163;g1f409c999b0_0_25"/>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64" name="Google Shape;164;g1f409c999b0_0_25"/>
          <p:cNvSpPr txBox="1"/>
          <p:nvPr/>
        </p:nvSpPr>
        <p:spPr>
          <a:xfrm>
            <a:off x="1123400" y="408800"/>
            <a:ext cx="86139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Implementación</a:t>
            </a:r>
            <a:endParaRPr b="1" i="0" sz="3200" u="none" cap="none" strike="noStrike">
              <a:solidFill>
                <a:srgbClr val="0B6937"/>
              </a:solidFill>
              <a:latin typeface="Roboto Slab"/>
              <a:ea typeface="Roboto Slab"/>
              <a:cs typeface="Roboto Slab"/>
              <a:sym typeface="Roboto Slab"/>
            </a:endParaRPr>
          </a:p>
        </p:txBody>
      </p:sp>
      <p:sp>
        <p:nvSpPr>
          <p:cNvPr id="165" name="Google Shape;165;g1f409c999b0_0_25"/>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sp>
        <p:nvSpPr>
          <p:cNvPr id="166" name="Google Shape;166;g1f409c999b0_0_25"/>
          <p:cNvSpPr/>
          <p:nvPr/>
        </p:nvSpPr>
        <p:spPr>
          <a:xfrm>
            <a:off x="1503888" y="1498438"/>
            <a:ext cx="2743200" cy="1332300"/>
          </a:xfrm>
          <a:prstGeom prst="roundRect">
            <a:avLst>
              <a:gd fmla="val 11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ES" sz="2400">
                <a:solidFill>
                  <a:schemeClr val="dk1"/>
                </a:solidFill>
                <a:latin typeface="Calibri"/>
                <a:ea typeface="Calibri"/>
                <a:cs typeface="Calibri"/>
                <a:sym typeface="Calibri"/>
              </a:rPr>
              <a:t>Utilizamos el error cuadrático medio</a:t>
            </a:r>
            <a:endParaRPr sz="2500"/>
          </a:p>
        </p:txBody>
      </p:sp>
      <p:sp>
        <p:nvSpPr>
          <p:cNvPr id="167" name="Google Shape;167;g1f409c999b0_0_25"/>
          <p:cNvSpPr/>
          <p:nvPr/>
        </p:nvSpPr>
        <p:spPr>
          <a:xfrm>
            <a:off x="1503900" y="3353350"/>
            <a:ext cx="3360900" cy="1842900"/>
          </a:xfrm>
          <a:prstGeom prst="roundRect">
            <a:avLst>
              <a:gd fmla="val 1139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ES" sz="2400">
                <a:solidFill>
                  <a:schemeClr val="dk1"/>
                </a:solidFill>
                <a:latin typeface="Calibri"/>
                <a:ea typeface="Calibri"/>
                <a:cs typeface="Calibri"/>
                <a:sym typeface="Calibri"/>
              </a:rPr>
              <a:t>Analizamos cada píxel del holograma en orden lexicográfico y aleatorio</a:t>
            </a:r>
            <a:endParaRPr sz="2500"/>
          </a:p>
        </p:txBody>
      </p:sp>
      <p:pic>
        <p:nvPicPr>
          <p:cNvPr id="168" name="Google Shape;168;g1f409c999b0_0_25"/>
          <p:cNvPicPr preferRelativeResize="0"/>
          <p:nvPr/>
        </p:nvPicPr>
        <p:blipFill>
          <a:blip r:embed="rId4">
            <a:alphaModFix/>
          </a:blip>
          <a:stretch>
            <a:fillRect/>
          </a:stretch>
        </p:blipFill>
        <p:spPr>
          <a:xfrm>
            <a:off x="5676938" y="2986324"/>
            <a:ext cx="4902000" cy="2725588"/>
          </a:xfrm>
          <a:prstGeom prst="rect">
            <a:avLst/>
          </a:prstGeom>
          <a:noFill/>
          <a:ln>
            <a:noFill/>
          </a:ln>
        </p:spPr>
      </p:pic>
      <p:pic>
        <p:nvPicPr>
          <p:cNvPr id="169" name="Google Shape;169;g1f409c999b0_0_25"/>
          <p:cNvPicPr preferRelativeResize="0"/>
          <p:nvPr/>
        </p:nvPicPr>
        <p:blipFill>
          <a:blip r:embed="rId5">
            <a:alphaModFix/>
          </a:blip>
          <a:stretch>
            <a:fillRect/>
          </a:stretch>
        </p:blipFill>
        <p:spPr>
          <a:xfrm>
            <a:off x="4934933" y="1522274"/>
            <a:ext cx="6386029" cy="1284650"/>
          </a:xfrm>
          <a:prstGeom prst="rect">
            <a:avLst/>
          </a:prstGeom>
          <a:noFill/>
          <a:ln>
            <a:noFill/>
          </a:ln>
        </p:spPr>
      </p:pic>
      <p:sp>
        <p:nvSpPr>
          <p:cNvPr id="170" name="Google Shape;170;g1f409c999b0_0_25"/>
          <p:cNvSpPr/>
          <p:nvPr/>
        </p:nvSpPr>
        <p:spPr>
          <a:xfrm>
            <a:off x="5516625" y="5815100"/>
            <a:ext cx="5439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5</a:t>
            </a:r>
            <a:r>
              <a:rPr b="0" i="1" lang="es-ES" sz="1600" u="none" cap="none" strike="noStrike">
                <a:solidFill>
                  <a:schemeClr val="dk1"/>
                </a:solidFill>
                <a:latin typeface="Calibri"/>
                <a:ea typeface="Calibri"/>
                <a:cs typeface="Calibri"/>
                <a:sym typeface="Calibri"/>
              </a:rPr>
              <a:t>. a</a:t>
            </a:r>
            <a:r>
              <a:rPr i="1" lang="es-ES" sz="1600">
                <a:solidFill>
                  <a:schemeClr val="dk1"/>
                </a:solidFill>
                <a:latin typeface="Calibri"/>
                <a:ea typeface="Calibri"/>
                <a:cs typeface="Calibri"/>
                <a:sym typeface="Calibri"/>
              </a:rPr>
              <a:t>) Orden lexicográfico. b) Orden aleatorio. </a:t>
            </a:r>
            <a:r>
              <a:rPr b="0" i="1" lang="es-ES" sz="1600" u="none" cap="none" strike="noStrike">
                <a:solidFill>
                  <a:schemeClr val="dk1"/>
                </a:solidFill>
                <a:latin typeface="Calibri"/>
                <a:ea typeface="Calibri"/>
                <a:cs typeface="Calibri"/>
                <a:sym typeface="Calibri"/>
              </a:rPr>
              <a:t>Tomado de [</a:t>
            </a:r>
            <a:r>
              <a:rPr i="1" lang="es-ES" sz="1600">
                <a:solidFill>
                  <a:schemeClr val="dk1"/>
                </a:solidFill>
                <a:latin typeface="Calibri"/>
                <a:ea typeface="Calibri"/>
                <a:cs typeface="Calibri"/>
                <a:sym typeface="Calibri"/>
              </a:rPr>
              <a:t>5</a:t>
            </a:r>
            <a:r>
              <a:rPr b="0" i="1" lang="es-ES" sz="1600" u="none" cap="none" strike="noStrike">
                <a:solidFill>
                  <a:schemeClr val="dk1"/>
                </a:solidFill>
                <a:latin typeface="Calibri"/>
                <a:ea typeface="Calibri"/>
                <a:cs typeface="Calibri"/>
                <a:sym typeface="Calibri"/>
              </a:rPr>
              <a:t>]</a:t>
            </a:r>
            <a:endParaRPr b="0" i="1" sz="1600" u="none" cap="none" strike="noStrike">
              <a:solidFill>
                <a:schemeClr val="dk1"/>
              </a:solidFill>
              <a:latin typeface="Calibri"/>
              <a:ea typeface="Calibri"/>
              <a:cs typeface="Calibri"/>
              <a:sym typeface="Calibri"/>
            </a:endParaRPr>
          </a:p>
        </p:txBody>
      </p:sp>
      <p:sp>
        <p:nvSpPr>
          <p:cNvPr id="171" name="Google Shape;171;g1f409c999b0_0_25"/>
          <p:cNvSpPr/>
          <p:nvPr/>
        </p:nvSpPr>
        <p:spPr>
          <a:xfrm>
            <a:off x="1440100" y="6238500"/>
            <a:ext cx="8925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i="1" lang="es-ES" sz="1300" u="none" cap="none" strike="noStrike">
                <a:solidFill>
                  <a:schemeClr val="dk1"/>
                </a:solidFill>
                <a:latin typeface="Calibri"/>
                <a:ea typeface="Calibri"/>
                <a:cs typeface="Calibri"/>
                <a:sym typeface="Calibri"/>
              </a:rPr>
              <a:t>[</a:t>
            </a:r>
            <a:r>
              <a:rPr i="1" lang="es-ES" sz="1300">
                <a:solidFill>
                  <a:schemeClr val="dk1"/>
                </a:solidFill>
                <a:latin typeface="Calibri"/>
                <a:ea typeface="Calibri"/>
                <a:cs typeface="Calibri"/>
                <a:sym typeface="Calibri"/>
              </a:rPr>
              <a:t>5</a:t>
            </a:r>
            <a:r>
              <a:rPr i="1" lang="es-ES" sz="1300" u="none" cap="none" strike="noStrike">
                <a:solidFill>
                  <a:schemeClr val="dk1"/>
                </a:solidFill>
                <a:latin typeface="Calibri"/>
                <a:ea typeface="Calibri"/>
                <a:cs typeface="Calibri"/>
                <a:sym typeface="Calibri"/>
              </a:rPr>
              <a:t>] </a:t>
            </a:r>
            <a:r>
              <a:rPr i="1" lang="es-ES" sz="1300">
                <a:solidFill>
                  <a:srgbClr val="222222"/>
                </a:solidFill>
                <a:highlight>
                  <a:srgbClr val="FFFFFF"/>
                </a:highlight>
                <a:latin typeface="Calibri"/>
                <a:ea typeface="Calibri"/>
                <a:cs typeface="Calibri"/>
                <a:sym typeface="Calibri"/>
              </a:rPr>
              <a:t>J. H. Kang, et al “Non-iterative direct binary search algorithm for fast generation of binary holograms”, (2019)</a:t>
            </a:r>
            <a:endParaRPr i="1" sz="13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f409c999b0_0_16"/>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77" name="Google Shape;177;g1f409c999b0_0_16"/>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8" name="Google Shape;178;g1f409c999b0_0_16"/>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79" name="Google Shape;179;g1f409c999b0_0_16"/>
          <p:cNvSpPr txBox="1"/>
          <p:nvPr/>
        </p:nvSpPr>
        <p:spPr>
          <a:xfrm>
            <a:off x="1221450" y="408800"/>
            <a:ext cx="85158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Resultados</a:t>
            </a:r>
            <a:endParaRPr b="1" i="0" sz="3200" u="none" cap="none" strike="noStrike">
              <a:solidFill>
                <a:srgbClr val="0B6937"/>
              </a:solidFill>
              <a:latin typeface="Roboto Slab"/>
              <a:ea typeface="Roboto Slab"/>
              <a:cs typeface="Roboto Slab"/>
              <a:sym typeface="Roboto Slab"/>
            </a:endParaRPr>
          </a:p>
        </p:txBody>
      </p:sp>
      <p:sp>
        <p:nvSpPr>
          <p:cNvPr id="180" name="Google Shape;180;g1f409c999b0_0_16"/>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pic>
        <p:nvPicPr>
          <p:cNvPr id="181" name="Google Shape;181;g1f409c999b0_0_16"/>
          <p:cNvPicPr preferRelativeResize="0"/>
          <p:nvPr/>
        </p:nvPicPr>
        <p:blipFill>
          <a:blip r:embed="rId4">
            <a:alphaModFix/>
          </a:blip>
          <a:stretch>
            <a:fillRect/>
          </a:stretch>
        </p:blipFill>
        <p:spPr>
          <a:xfrm>
            <a:off x="1412702" y="1206307"/>
            <a:ext cx="10057246" cy="4751818"/>
          </a:xfrm>
          <a:prstGeom prst="rect">
            <a:avLst/>
          </a:prstGeom>
          <a:noFill/>
          <a:ln>
            <a:noFill/>
          </a:ln>
        </p:spPr>
      </p:pic>
      <p:sp>
        <p:nvSpPr>
          <p:cNvPr id="182" name="Google Shape;182;g1f409c999b0_0_16"/>
          <p:cNvSpPr/>
          <p:nvPr/>
        </p:nvSpPr>
        <p:spPr>
          <a:xfrm>
            <a:off x="2305925" y="6028900"/>
            <a:ext cx="8040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Fig </a:t>
            </a:r>
            <a:r>
              <a:rPr i="1" lang="es-ES" sz="1600">
                <a:solidFill>
                  <a:schemeClr val="dk1"/>
                </a:solidFill>
                <a:latin typeface="Calibri"/>
                <a:ea typeface="Calibri"/>
                <a:cs typeface="Calibri"/>
                <a:sym typeface="Calibri"/>
              </a:rPr>
              <a:t>6</a:t>
            </a:r>
            <a:r>
              <a:rPr b="0" i="1" lang="es-ES" sz="1600" u="none" cap="none" strike="noStrike">
                <a:solidFill>
                  <a:schemeClr val="dk1"/>
                </a:solidFill>
                <a:latin typeface="Calibri"/>
                <a:ea typeface="Calibri"/>
                <a:cs typeface="Calibri"/>
                <a:sym typeface="Calibri"/>
              </a:rPr>
              <a:t>. </a:t>
            </a:r>
            <a:r>
              <a:rPr i="1" lang="es-ES" sz="1600">
                <a:solidFill>
                  <a:schemeClr val="dk1"/>
                </a:solidFill>
                <a:latin typeface="Calibri"/>
                <a:ea typeface="Calibri"/>
                <a:cs typeface="Calibri"/>
                <a:sym typeface="Calibri"/>
              </a:rPr>
              <a:t>Resultados obtenidos aplicando el algoritmo con ambos órdenes de evaluación de píxeles.</a:t>
            </a:r>
            <a:endParaRPr b="0" i="1" sz="1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e2c30b3500_0_0"/>
          <p:cNvSpPr/>
          <p:nvPr/>
        </p:nvSpPr>
        <p:spPr>
          <a:xfrm rot="5400000">
            <a:off x="-3061973" y="3062100"/>
            <a:ext cx="6858000" cy="733800"/>
          </a:xfrm>
          <a:prstGeom prst="rect">
            <a:avLst/>
          </a:prstGeom>
          <a:solidFill>
            <a:srgbClr val="0B693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000"/>
              </a:solidFill>
              <a:latin typeface="Calibri"/>
              <a:ea typeface="Calibri"/>
              <a:cs typeface="Calibri"/>
              <a:sym typeface="Calibri"/>
            </a:endParaRPr>
          </a:p>
        </p:txBody>
      </p:sp>
      <p:sp>
        <p:nvSpPr>
          <p:cNvPr id="188" name="Google Shape;188;g1e2c30b3500_0_0"/>
          <p:cNvSpPr/>
          <p:nvPr/>
        </p:nvSpPr>
        <p:spPr>
          <a:xfrm>
            <a:off x="271779" y="466585"/>
            <a:ext cx="178200" cy="17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 name="Google Shape;189;g1e2c30b3500_0_0"/>
          <p:cNvPicPr preferRelativeResize="0"/>
          <p:nvPr/>
        </p:nvPicPr>
        <p:blipFill rotWithShape="1">
          <a:blip r:embed="rId3">
            <a:alphaModFix/>
          </a:blip>
          <a:srcRect b="0" l="0" r="0" t="0"/>
          <a:stretch/>
        </p:blipFill>
        <p:spPr>
          <a:xfrm>
            <a:off x="9386918" y="360555"/>
            <a:ext cx="2262624" cy="710577"/>
          </a:xfrm>
          <a:prstGeom prst="rect">
            <a:avLst/>
          </a:prstGeom>
          <a:noFill/>
          <a:ln>
            <a:noFill/>
          </a:ln>
        </p:spPr>
      </p:pic>
      <p:sp>
        <p:nvSpPr>
          <p:cNvPr id="190" name="Google Shape;190;g1e2c30b3500_0_0"/>
          <p:cNvSpPr txBox="1"/>
          <p:nvPr/>
        </p:nvSpPr>
        <p:spPr>
          <a:xfrm>
            <a:off x="1211125" y="394113"/>
            <a:ext cx="87747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1" lang="es-ES" sz="3200">
                <a:solidFill>
                  <a:srgbClr val="0B6937"/>
                </a:solidFill>
                <a:latin typeface="Roboto Slab"/>
                <a:ea typeface="Roboto Slab"/>
                <a:cs typeface="Roboto Slab"/>
                <a:sym typeface="Roboto Slab"/>
              </a:rPr>
              <a:t>Modificación para control complejo</a:t>
            </a:r>
            <a:endParaRPr b="1" i="0" sz="3200" u="none" cap="none" strike="noStrike">
              <a:solidFill>
                <a:srgbClr val="0B6937"/>
              </a:solidFill>
              <a:latin typeface="Roboto Slab"/>
              <a:ea typeface="Roboto Slab"/>
              <a:cs typeface="Roboto Slab"/>
              <a:sym typeface="Roboto Slab"/>
            </a:endParaRPr>
          </a:p>
        </p:txBody>
      </p:sp>
      <p:sp>
        <p:nvSpPr>
          <p:cNvPr id="191" name="Google Shape;191;g1e2c30b3500_0_0"/>
          <p:cNvSpPr txBox="1"/>
          <p:nvPr>
            <p:ph idx="12" type="sldNum"/>
          </p:nvPr>
        </p:nvSpPr>
        <p:spPr>
          <a:xfrm>
            <a:off x="8991600" y="61277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s-ES" sz="3400">
                <a:solidFill>
                  <a:schemeClr val="dk1"/>
                </a:solidFill>
              </a:rPr>
              <a:t>‹#›</a:t>
            </a:fld>
            <a:endParaRPr b="1" sz="3400">
              <a:solidFill>
                <a:schemeClr val="dk1"/>
              </a:solidFill>
            </a:endParaRPr>
          </a:p>
        </p:txBody>
      </p:sp>
      <p:pic>
        <p:nvPicPr>
          <p:cNvPr id="192" name="Google Shape;192;g1e2c30b3500_0_0"/>
          <p:cNvPicPr preferRelativeResize="0"/>
          <p:nvPr/>
        </p:nvPicPr>
        <p:blipFill>
          <a:blip r:embed="rId4">
            <a:alphaModFix/>
          </a:blip>
          <a:stretch>
            <a:fillRect/>
          </a:stretch>
        </p:blipFill>
        <p:spPr>
          <a:xfrm>
            <a:off x="3085149" y="1351275"/>
            <a:ext cx="6340349" cy="678705"/>
          </a:xfrm>
          <a:prstGeom prst="rect">
            <a:avLst/>
          </a:prstGeom>
          <a:noFill/>
          <a:ln>
            <a:noFill/>
          </a:ln>
        </p:spPr>
      </p:pic>
      <p:pic>
        <p:nvPicPr>
          <p:cNvPr id="193" name="Google Shape;193;g1e2c30b3500_0_0"/>
          <p:cNvPicPr preferRelativeResize="0"/>
          <p:nvPr/>
        </p:nvPicPr>
        <p:blipFill>
          <a:blip r:embed="rId5">
            <a:alphaModFix/>
          </a:blip>
          <a:stretch>
            <a:fillRect/>
          </a:stretch>
        </p:blipFill>
        <p:spPr>
          <a:xfrm>
            <a:off x="2630150" y="2188002"/>
            <a:ext cx="7250351" cy="799418"/>
          </a:xfrm>
          <a:prstGeom prst="rect">
            <a:avLst/>
          </a:prstGeom>
          <a:noFill/>
          <a:ln>
            <a:noFill/>
          </a:ln>
        </p:spPr>
      </p:pic>
      <p:pic>
        <p:nvPicPr>
          <p:cNvPr id="194" name="Google Shape;194;g1e2c30b3500_0_0"/>
          <p:cNvPicPr preferRelativeResize="0"/>
          <p:nvPr/>
        </p:nvPicPr>
        <p:blipFill>
          <a:blip r:embed="rId6">
            <a:alphaModFix/>
          </a:blip>
          <a:stretch>
            <a:fillRect/>
          </a:stretch>
        </p:blipFill>
        <p:spPr>
          <a:xfrm>
            <a:off x="3600549" y="3077839"/>
            <a:ext cx="5309552" cy="577536"/>
          </a:xfrm>
          <a:prstGeom prst="rect">
            <a:avLst/>
          </a:prstGeom>
          <a:noFill/>
          <a:ln>
            <a:noFill/>
          </a:ln>
        </p:spPr>
      </p:pic>
      <p:pic>
        <p:nvPicPr>
          <p:cNvPr id="195" name="Google Shape;195;g1e2c30b3500_0_0"/>
          <p:cNvPicPr preferRelativeResize="0"/>
          <p:nvPr/>
        </p:nvPicPr>
        <p:blipFill>
          <a:blip r:embed="rId7">
            <a:alphaModFix/>
          </a:blip>
          <a:stretch>
            <a:fillRect/>
          </a:stretch>
        </p:blipFill>
        <p:spPr>
          <a:xfrm>
            <a:off x="2585123" y="3974400"/>
            <a:ext cx="2262625" cy="2262625"/>
          </a:xfrm>
          <a:prstGeom prst="rect">
            <a:avLst/>
          </a:prstGeom>
          <a:noFill/>
          <a:ln>
            <a:noFill/>
          </a:ln>
        </p:spPr>
      </p:pic>
      <p:pic>
        <p:nvPicPr>
          <p:cNvPr id="196" name="Google Shape;196;g1e2c30b3500_0_0"/>
          <p:cNvPicPr preferRelativeResize="0"/>
          <p:nvPr/>
        </p:nvPicPr>
        <p:blipFill>
          <a:blip r:embed="rId8">
            <a:alphaModFix/>
          </a:blip>
          <a:stretch>
            <a:fillRect/>
          </a:stretch>
        </p:blipFill>
        <p:spPr>
          <a:xfrm>
            <a:off x="8657752" y="4188775"/>
            <a:ext cx="2262625" cy="2262625"/>
          </a:xfrm>
          <a:prstGeom prst="rect">
            <a:avLst/>
          </a:prstGeom>
          <a:noFill/>
          <a:ln>
            <a:noFill/>
          </a:ln>
        </p:spPr>
      </p:pic>
      <p:cxnSp>
        <p:nvCxnSpPr>
          <p:cNvPr id="197" name="Google Shape;197;g1e2c30b3500_0_0"/>
          <p:cNvCxnSpPr/>
          <p:nvPr/>
        </p:nvCxnSpPr>
        <p:spPr>
          <a:xfrm flipH="1">
            <a:off x="6708500" y="3711050"/>
            <a:ext cx="6000" cy="1366200"/>
          </a:xfrm>
          <a:prstGeom prst="straightConnector1">
            <a:avLst/>
          </a:prstGeom>
          <a:noFill/>
          <a:ln cap="flat" cmpd="sng" w="114300">
            <a:solidFill>
              <a:srgbClr val="FF0000"/>
            </a:solidFill>
            <a:prstDash val="solid"/>
            <a:round/>
            <a:headEnd len="med" w="med" type="none"/>
            <a:tailEnd len="med" w="med" type="none"/>
          </a:ln>
        </p:spPr>
      </p:cxnSp>
      <p:cxnSp>
        <p:nvCxnSpPr>
          <p:cNvPr id="198" name="Google Shape;198;g1e2c30b3500_0_0"/>
          <p:cNvCxnSpPr/>
          <p:nvPr/>
        </p:nvCxnSpPr>
        <p:spPr>
          <a:xfrm>
            <a:off x="4857600" y="5012075"/>
            <a:ext cx="1899900" cy="7800"/>
          </a:xfrm>
          <a:prstGeom prst="straightConnector1">
            <a:avLst/>
          </a:prstGeom>
          <a:noFill/>
          <a:ln cap="flat" cmpd="sng" w="114300">
            <a:solidFill>
              <a:srgbClr val="FF0000"/>
            </a:solidFill>
            <a:prstDash val="solid"/>
            <a:round/>
            <a:headEnd len="med" w="med" type="triangle"/>
            <a:tailEnd len="med" w="med" type="none"/>
          </a:ln>
        </p:spPr>
      </p:cxnSp>
      <p:cxnSp>
        <p:nvCxnSpPr>
          <p:cNvPr id="199" name="Google Shape;199;g1e2c30b3500_0_0"/>
          <p:cNvCxnSpPr/>
          <p:nvPr/>
        </p:nvCxnSpPr>
        <p:spPr>
          <a:xfrm flipH="1" rot="10800000">
            <a:off x="8910100" y="3256554"/>
            <a:ext cx="950700" cy="6300"/>
          </a:xfrm>
          <a:prstGeom prst="straightConnector1">
            <a:avLst/>
          </a:prstGeom>
          <a:noFill/>
          <a:ln cap="flat" cmpd="sng" w="114300">
            <a:solidFill>
              <a:srgbClr val="FF0000"/>
            </a:solidFill>
            <a:prstDash val="solid"/>
            <a:round/>
            <a:headEnd len="med" w="med" type="none"/>
            <a:tailEnd len="med" w="med" type="none"/>
          </a:ln>
        </p:spPr>
      </p:cxnSp>
      <p:cxnSp>
        <p:nvCxnSpPr>
          <p:cNvPr id="200" name="Google Shape;200;g1e2c30b3500_0_0"/>
          <p:cNvCxnSpPr/>
          <p:nvPr/>
        </p:nvCxnSpPr>
        <p:spPr>
          <a:xfrm rot="10800000">
            <a:off x="9860800" y="3202075"/>
            <a:ext cx="600" cy="944700"/>
          </a:xfrm>
          <a:prstGeom prst="straightConnector1">
            <a:avLst/>
          </a:prstGeom>
          <a:noFill/>
          <a:ln cap="flat" cmpd="sng" w="114300">
            <a:solidFill>
              <a:srgbClr val="FF0000"/>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2020-05-06T19:09:23Z</dcterms:created>
  <dc:creator>Parque</dc:creator>
</cp:coreProperties>
</file>